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62" r:id="rId3"/>
    <p:sldId id="283" r:id="rId4"/>
    <p:sldId id="260" r:id="rId5"/>
    <p:sldId id="284" r:id="rId6"/>
    <p:sldId id="261" r:id="rId7"/>
    <p:sldId id="285" r:id="rId8"/>
    <p:sldId id="263" r:id="rId9"/>
    <p:sldId id="288" r:id="rId10"/>
    <p:sldId id="272" r:id="rId11"/>
    <p:sldId id="273" r:id="rId12"/>
    <p:sldId id="275" r:id="rId13"/>
    <p:sldId id="301" r:id="rId14"/>
    <p:sldId id="300" r:id="rId15"/>
    <p:sldId id="279" r:id="rId16"/>
    <p:sldId id="302" r:id="rId17"/>
    <p:sldId id="278" r:id="rId18"/>
    <p:sldId id="303" r:id="rId19"/>
    <p:sldId id="292" r:id="rId20"/>
    <p:sldId id="304" r:id="rId21"/>
    <p:sldId id="305" r:id="rId22"/>
    <p:sldId id="291" r:id="rId23"/>
    <p:sldId id="306" r:id="rId24"/>
    <p:sldId id="293" r:id="rId25"/>
    <p:sldId id="290" r:id="rId26"/>
    <p:sldId id="277" r:id="rId27"/>
    <p:sldId id="307" r:id="rId28"/>
    <p:sldId id="308" r:id="rId29"/>
    <p:sldId id="309" r:id="rId30"/>
    <p:sldId id="280" r:id="rId31"/>
    <p:sldId id="294" r:id="rId32"/>
    <p:sldId id="295" r:id="rId33"/>
    <p:sldId id="296" r:id="rId34"/>
    <p:sldId id="297" r:id="rId35"/>
    <p:sldId id="298" r:id="rId36"/>
    <p:sldId id="299" r:id="rId37"/>
    <p:sldId id="281" r:id="rId38"/>
    <p:sldId id="282" r:id="rId39"/>
  </p:sldIdLst>
  <p:sldSz cx="18288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1pPr>
    <a:lvl2pPr marL="0" marR="0" indent="228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2pPr>
    <a:lvl3pPr marL="0" marR="0" indent="457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3pPr>
    <a:lvl4pPr marL="0" marR="0" indent="685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4pPr>
    <a:lvl5pPr marL="0" marR="0" indent="9144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5pPr>
    <a:lvl6pPr marL="0" marR="0" indent="11430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6pPr>
    <a:lvl7pPr marL="0" marR="0" indent="1371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7pPr>
    <a:lvl8pPr marL="0" marR="0" indent="1600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8pPr>
    <a:lvl9pPr marL="0" marR="0" indent="1828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8F8F8"/>
    <a:srgbClr val="FF9933"/>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3175" cap="flat">
              <a:solidFill>
                <a:srgbClr val="3797C6"/>
              </a:solidFill>
              <a:prstDash val="solid"/>
              <a:miter lim="400000"/>
            </a:ln>
          </a:top>
          <a:bottom>
            <a:ln w="12700" cap="flat">
              <a:noFill/>
              <a:miter lim="400000"/>
            </a:ln>
          </a:bottom>
          <a:insideH>
            <a:ln w="3175"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3175" cap="flat">
              <a:solidFill>
                <a:srgbClr val="B8B8B8"/>
              </a:solidFill>
              <a:prstDash val="solid"/>
              <a:miter lim="400000"/>
            </a:ln>
          </a:top>
          <a:bottom>
            <a:ln w="3175" cap="flat">
              <a:solidFill>
                <a:srgbClr val="B8B8B8"/>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12700" cap="flat">
              <a:solidFill>
                <a:srgbClr val="606060"/>
              </a:solidFill>
              <a:prstDash val="solid"/>
              <a:miter lim="400000"/>
            </a:ln>
          </a:top>
          <a:bottom>
            <a:ln w="3175" cap="flat">
              <a:solidFill>
                <a:srgbClr val="606060"/>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3175" cap="flat">
              <a:solidFill>
                <a:srgbClr val="5D5D5D"/>
              </a:solidFill>
              <a:custDash>
                <a:ds d="200000" sp="200000"/>
              </a:custDash>
              <a:miter lim="400000"/>
            </a:ln>
          </a:left>
          <a:right>
            <a:ln w="3175" cap="flat">
              <a:solidFill>
                <a:srgbClr val="5D5D5D"/>
              </a:solidFill>
              <a:custDash>
                <a:ds d="200000" sp="200000"/>
              </a:custDash>
              <a:miter lim="400000"/>
            </a:ln>
          </a:right>
          <a:top>
            <a:ln w="3175" cap="flat">
              <a:solidFill>
                <a:srgbClr val="5D5D5D"/>
              </a:solidFill>
              <a:custDash>
                <a:ds d="200000" sp="200000"/>
              </a:custDash>
              <a:miter lim="400000"/>
            </a:ln>
          </a:top>
          <a:bottom>
            <a:ln w="3175" cap="flat">
              <a:solidFill>
                <a:srgbClr val="5D5D5D"/>
              </a:solidFill>
              <a:custDash>
                <a:ds d="200000" sp="200000"/>
              </a:custDash>
              <a:miter lim="400000"/>
            </a:ln>
          </a:bottom>
          <a:insideH>
            <a:ln w="3175" cap="flat">
              <a:solidFill>
                <a:srgbClr val="5D5D5D"/>
              </a:solidFill>
              <a:custDash>
                <a:ds d="200000" sp="200000"/>
              </a:custDash>
              <a:miter lim="400000"/>
            </a:ln>
          </a:insideH>
          <a:insideV>
            <a:ln w="3175"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prstDash val="solid"/>
              <a:miter lim="400000"/>
            </a:ln>
          </a:top>
          <a:bottom>
            <a:ln w="12700" cap="flat">
              <a:noFill/>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12700" cap="flat">
              <a:noFill/>
              <a:miter lim="400000"/>
            </a:ln>
          </a:top>
          <a:bottom>
            <a:ln w="3175" cap="flat">
              <a:solidFill>
                <a:srgbClr val="000000"/>
              </a:solidFill>
              <a:prstDash val="solid"/>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76252" autoAdjust="0"/>
  </p:normalViewPr>
  <p:slideViewPr>
    <p:cSldViewPr snapToGrid="0" snapToObjects="1">
      <p:cViewPr varScale="1">
        <p:scale>
          <a:sx n="28" d="100"/>
          <a:sy n="28" d="100"/>
        </p:scale>
        <p:origin x="1290" y="6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2" name="Shape 52"/>
          <p:cNvSpPr>
            <a:spLocks noGrp="1" noRot="1" noChangeAspect="1"/>
          </p:cNvSpPr>
          <p:nvPr>
            <p:ph type="sldImg"/>
          </p:nvPr>
        </p:nvSpPr>
        <p:spPr>
          <a:xfrm>
            <a:off x="1143000" y="685800"/>
            <a:ext cx="4572000" cy="3429000"/>
          </a:xfrm>
          <a:prstGeom prst="rect">
            <a:avLst/>
          </a:prstGeom>
        </p:spPr>
        <p:txBody>
          <a:bodyPr/>
          <a:lstStyle/>
          <a:p>
            <a:endParaRPr/>
          </a:p>
        </p:txBody>
      </p:sp>
      <p:sp>
        <p:nvSpPr>
          <p:cNvPr id="53" name="Shape 5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910453897"/>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cs231n.stanford.edu/reports/2015/pdfs/vishnu_final.pdf"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400" err="1">
                <a:solidFill>
                  <a:schemeClr val="bg1">
                    <a:lumMod val="60000"/>
                    <a:lumOff val="40000"/>
                  </a:schemeClr>
                </a:solidFill>
              </a:rPr>
              <a:t>Trong</a:t>
            </a:r>
            <a:r>
              <a:rPr lang="en-US" sz="2400">
                <a:solidFill>
                  <a:schemeClr val="bg1">
                    <a:lumMod val="60000"/>
                    <a:lumOff val="40000"/>
                  </a:schemeClr>
                </a:solidFill>
              </a:rPr>
              <a:t> </a:t>
            </a:r>
            <a:r>
              <a:rPr lang="en-US" sz="2400" err="1">
                <a:solidFill>
                  <a:schemeClr val="bg1">
                    <a:lumMod val="60000"/>
                    <a:lumOff val="40000"/>
                  </a:schemeClr>
                </a:solidFill>
              </a:rPr>
              <a:t>những</a:t>
            </a:r>
            <a:r>
              <a:rPr lang="en-US" sz="2400">
                <a:solidFill>
                  <a:schemeClr val="bg1">
                    <a:lumMod val="60000"/>
                    <a:lumOff val="40000"/>
                  </a:schemeClr>
                </a:solidFill>
              </a:rPr>
              <a:t> </a:t>
            </a:r>
            <a:r>
              <a:rPr lang="en-US" sz="2400" err="1">
                <a:solidFill>
                  <a:schemeClr val="bg1">
                    <a:lumMod val="60000"/>
                    <a:lumOff val="40000"/>
                  </a:schemeClr>
                </a:solidFill>
              </a:rPr>
              <a:t>năm</a:t>
            </a:r>
            <a:r>
              <a:rPr lang="en-US" sz="2400">
                <a:solidFill>
                  <a:schemeClr val="bg1">
                    <a:lumMod val="60000"/>
                    <a:lumOff val="40000"/>
                  </a:schemeClr>
                </a:solidFill>
              </a:rPr>
              <a:t> </a:t>
            </a:r>
            <a:r>
              <a:rPr lang="en-US" sz="2400" err="1">
                <a:solidFill>
                  <a:schemeClr val="bg1">
                    <a:lumMod val="60000"/>
                    <a:lumOff val="40000"/>
                  </a:schemeClr>
                </a:solidFill>
              </a:rPr>
              <a:t>gần</a:t>
            </a:r>
            <a:r>
              <a:rPr lang="en-US" sz="2400">
                <a:solidFill>
                  <a:schemeClr val="bg1">
                    <a:lumMod val="60000"/>
                    <a:lumOff val="40000"/>
                  </a:schemeClr>
                </a:solidFill>
              </a:rPr>
              <a:t> </a:t>
            </a:r>
            <a:r>
              <a:rPr lang="en-US" sz="2400" err="1">
                <a:solidFill>
                  <a:schemeClr val="bg1">
                    <a:lumMod val="60000"/>
                    <a:lumOff val="40000"/>
                  </a:schemeClr>
                </a:solidFill>
              </a:rPr>
              <a:t>đây</a:t>
            </a:r>
            <a:r>
              <a:rPr lang="en-US" sz="2400">
                <a:solidFill>
                  <a:schemeClr val="bg1">
                    <a:lumMod val="60000"/>
                    <a:lumOff val="40000"/>
                  </a:schemeClr>
                </a:solidFill>
              </a:rPr>
              <a:t>, </a:t>
            </a:r>
            <a:r>
              <a:rPr lang="en-US" sz="2400" err="1">
                <a:solidFill>
                  <a:schemeClr val="bg1">
                    <a:lumMod val="60000"/>
                    <a:lumOff val="40000"/>
                  </a:schemeClr>
                </a:solidFill>
              </a:rPr>
              <a:t>cùng</a:t>
            </a:r>
            <a:r>
              <a:rPr lang="en-US" sz="2400">
                <a:solidFill>
                  <a:schemeClr val="bg1">
                    <a:lumMod val="60000"/>
                    <a:lumOff val="40000"/>
                  </a:schemeClr>
                </a:solidFill>
              </a:rPr>
              <a:t> </a:t>
            </a:r>
            <a:r>
              <a:rPr lang="en-US" sz="2400" err="1">
                <a:solidFill>
                  <a:schemeClr val="bg1">
                    <a:lumMod val="60000"/>
                    <a:lumOff val="40000"/>
                  </a:schemeClr>
                </a:solidFill>
              </a:rPr>
              <a:t>với</a:t>
            </a:r>
            <a:r>
              <a:rPr lang="en-US" sz="2400">
                <a:solidFill>
                  <a:schemeClr val="bg1">
                    <a:lumMod val="60000"/>
                    <a:lumOff val="40000"/>
                  </a:schemeClr>
                </a:solidFill>
              </a:rPr>
              <a:t> </a:t>
            </a:r>
            <a:r>
              <a:rPr lang="en-US" sz="2400" err="1">
                <a:solidFill>
                  <a:schemeClr val="bg1">
                    <a:lumMod val="60000"/>
                    <a:lumOff val="40000"/>
                  </a:schemeClr>
                </a:solidFill>
              </a:rPr>
              <a:t>cuộc</a:t>
            </a:r>
            <a:r>
              <a:rPr lang="en-US" sz="2400">
                <a:solidFill>
                  <a:schemeClr val="bg1">
                    <a:lumMod val="60000"/>
                    <a:lumOff val="40000"/>
                  </a:schemeClr>
                </a:solidFill>
              </a:rPr>
              <a:t> </a:t>
            </a:r>
            <a:r>
              <a:rPr lang="en-US" sz="2400" err="1">
                <a:solidFill>
                  <a:schemeClr val="bg1">
                    <a:lumMod val="60000"/>
                    <a:lumOff val="40000"/>
                  </a:schemeClr>
                </a:solidFill>
              </a:rPr>
              <a:t>cách</a:t>
            </a:r>
            <a:r>
              <a:rPr lang="en-US" sz="2400">
                <a:solidFill>
                  <a:schemeClr val="bg1">
                    <a:lumMod val="60000"/>
                    <a:lumOff val="40000"/>
                  </a:schemeClr>
                </a:solidFill>
              </a:rPr>
              <a:t> </a:t>
            </a:r>
            <a:r>
              <a:rPr lang="en-US" sz="2400" err="1">
                <a:solidFill>
                  <a:schemeClr val="bg1">
                    <a:lumMod val="60000"/>
                    <a:lumOff val="40000"/>
                  </a:schemeClr>
                </a:solidFill>
              </a:rPr>
              <a:t>mạng</a:t>
            </a:r>
            <a:r>
              <a:rPr lang="en-US" sz="2400">
                <a:solidFill>
                  <a:schemeClr val="bg1">
                    <a:lumMod val="60000"/>
                    <a:lumOff val="40000"/>
                  </a:schemeClr>
                </a:solidFill>
              </a:rPr>
              <a:t> </a:t>
            </a:r>
            <a:r>
              <a:rPr lang="en-US" sz="2400" err="1">
                <a:solidFill>
                  <a:schemeClr val="bg1">
                    <a:lumMod val="60000"/>
                    <a:lumOff val="40000"/>
                  </a:schemeClr>
                </a:solidFill>
              </a:rPr>
              <a:t>công</a:t>
            </a:r>
            <a:r>
              <a:rPr lang="en-US" sz="2400">
                <a:solidFill>
                  <a:schemeClr val="bg1">
                    <a:lumMod val="60000"/>
                    <a:lumOff val="40000"/>
                  </a:schemeClr>
                </a:solidFill>
              </a:rPr>
              <a:t> </a:t>
            </a:r>
            <a:r>
              <a:rPr lang="en-US" sz="2400" err="1">
                <a:solidFill>
                  <a:schemeClr val="bg1">
                    <a:lumMod val="60000"/>
                    <a:lumOff val="40000"/>
                  </a:schemeClr>
                </a:solidFill>
              </a:rPr>
              <a:t>nghệ</a:t>
            </a:r>
            <a:r>
              <a:rPr lang="en-US" sz="2400">
                <a:solidFill>
                  <a:schemeClr val="bg1">
                    <a:lumMod val="60000"/>
                    <a:lumOff val="40000"/>
                  </a:schemeClr>
                </a:solidFill>
              </a:rPr>
              <a:t> 4.0, </a:t>
            </a:r>
            <a:r>
              <a:rPr lang="en-US" sz="2400" err="1">
                <a:solidFill>
                  <a:schemeClr val="bg1">
                    <a:lumMod val="60000"/>
                    <a:lumOff val="40000"/>
                  </a:schemeClr>
                </a:solidFill>
              </a:rPr>
              <a:t>dữ</a:t>
            </a:r>
            <a:r>
              <a:rPr lang="en-US" sz="2400">
                <a:solidFill>
                  <a:schemeClr val="bg1">
                    <a:lumMod val="60000"/>
                    <a:lumOff val="40000"/>
                  </a:schemeClr>
                </a:solidFill>
              </a:rPr>
              <a:t> </a:t>
            </a:r>
            <a:r>
              <a:rPr lang="en-US" sz="2400" err="1">
                <a:solidFill>
                  <a:schemeClr val="bg1">
                    <a:lumMod val="60000"/>
                    <a:lumOff val="40000"/>
                  </a:schemeClr>
                </a:solidFill>
              </a:rPr>
              <a:t>liệu</a:t>
            </a:r>
            <a:r>
              <a:rPr lang="en-US" sz="2400">
                <a:solidFill>
                  <a:schemeClr val="bg1">
                    <a:lumMod val="60000"/>
                    <a:lumOff val="40000"/>
                  </a:schemeClr>
                </a:solidFill>
              </a:rPr>
              <a:t> </a:t>
            </a:r>
            <a:r>
              <a:rPr lang="en-US" sz="2400" err="1">
                <a:solidFill>
                  <a:schemeClr val="bg1">
                    <a:lumMod val="60000"/>
                    <a:lumOff val="40000"/>
                  </a:schemeClr>
                </a:solidFill>
              </a:rPr>
              <a:t>ảo</a:t>
            </a:r>
            <a:r>
              <a:rPr lang="en-US" sz="2400">
                <a:solidFill>
                  <a:schemeClr val="bg1">
                    <a:lumMod val="60000"/>
                    <a:lumOff val="40000"/>
                  </a:schemeClr>
                </a:solidFill>
              </a:rPr>
              <a:t> </a:t>
            </a:r>
            <a:r>
              <a:rPr lang="en-US" sz="2400" err="1">
                <a:solidFill>
                  <a:schemeClr val="bg1">
                    <a:lumMod val="60000"/>
                    <a:lumOff val="40000"/>
                  </a:schemeClr>
                </a:solidFill>
              </a:rPr>
              <a:t>đang</a:t>
            </a:r>
            <a:r>
              <a:rPr lang="en-US" sz="2400">
                <a:solidFill>
                  <a:schemeClr val="bg1">
                    <a:lumMod val="60000"/>
                    <a:lumOff val="40000"/>
                  </a:schemeClr>
                </a:solidFill>
              </a:rPr>
              <a:t> </a:t>
            </a:r>
            <a:r>
              <a:rPr lang="en-US" sz="2400" err="1">
                <a:solidFill>
                  <a:schemeClr val="bg1">
                    <a:lumMod val="60000"/>
                    <a:lumOff val="40000"/>
                  </a:schemeClr>
                </a:solidFill>
              </a:rPr>
              <a:t>có</a:t>
            </a:r>
            <a:r>
              <a:rPr lang="en-US" sz="2400">
                <a:solidFill>
                  <a:schemeClr val="bg1">
                    <a:lumMod val="60000"/>
                    <a:lumOff val="40000"/>
                  </a:schemeClr>
                </a:solidFill>
              </a:rPr>
              <a:t> </a:t>
            </a:r>
            <a:r>
              <a:rPr lang="en-US" sz="2400" err="1">
                <a:solidFill>
                  <a:schemeClr val="bg1">
                    <a:lumMod val="60000"/>
                    <a:lumOff val="40000"/>
                  </a:schemeClr>
                </a:solidFill>
              </a:rPr>
              <a:t>sự</a:t>
            </a:r>
            <a:r>
              <a:rPr lang="en-US" sz="2400">
                <a:solidFill>
                  <a:schemeClr val="bg1">
                    <a:lumMod val="60000"/>
                    <a:lumOff val="40000"/>
                  </a:schemeClr>
                </a:solidFill>
              </a:rPr>
              <a:t> </a:t>
            </a:r>
            <a:r>
              <a:rPr lang="en-US" sz="2400" err="1">
                <a:solidFill>
                  <a:schemeClr val="bg1">
                    <a:lumMod val="60000"/>
                    <a:lumOff val="40000"/>
                  </a:schemeClr>
                </a:solidFill>
              </a:rPr>
              <a:t>phát</a:t>
            </a:r>
            <a:r>
              <a:rPr lang="en-US" sz="2400">
                <a:solidFill>
                  <a:schemeClr val="bg1">
                    <a:lumMod val="60000"/>
                    <a:lumOff val="40000"/>
                  </a:schemeClr>
                </a:solidFill>
              </a:rPr>
              <a:t> </a:t>
            </a:r>
            <a:r>
              <a:rPr lang="en-US" sz="2400" err="1">
                <a:solidFill>
                  <a:schemeClr val="bg1">
                    <a:lumMod val="60000"/>
                    <a:lumOff val="40000"/>
                  </a:schemeClr>
                </a:solidFill>
              </a:rPr>
              <a:t>triển</a:t>
            </a:r>
            <a:r>
              <a:rPr lang="en-US" sz="2400">
                <a:solidFill>
                  <a:schemeClr val="bg1">
                    <a:lumMod val="60000"/>
                    <a:lumOff val="40000"/>
                  </a:schemeClr>
                </a:solidFill>
              </a:rPr>
              <a:t> </a:t>
            </a:r>
            <a:r>
              <a:rPr lang="en-US" sz="2400" err="1">
                <a:solidFill>
                  <a:schemeClr val="bg1">
                    <a:lumMod val="60000"/>
                    <a:lumOff val="40000"/>
                  </a:schemeClr>
                </a:solidFill>
              </a:rPr>
              <a:t>mạnh</a:t>
            </a:r>
            <a:r>
              <a:rPr lang="en-US" sz="2400">
                <a:solidFill>
                  <a:schemeClr val="bg1">
                    <a:lumMod val="60000"/>
                    <a:lumOff val="40000"/>
                  </a:schemeClr>
                </a:solidFill>
              </a:rPr>
              <a:t>. </a:t>
            </a:r>
            <a:r>
              <a:rPr lang="en-US" sz="2400" err="1">
                <a:solidFill>
                  <a:schemeClr val="bg1">
                    <a:lumMod val="60000"/>
                    <a:lumOff val="40000"/>
                  </a:schemeClr>
                </a:solidFill>
              </a:rPr>
              <a:t>Tuy</a:t>
            </a:r>
            <a:r>
              <a:rPr lang="en-US" sz="2400">
                <a:solidFill>
                  <a:schemeClr val="bg1">
                    <a:lumMod val="60000"/>
                    <a:lumOff val="40000"/>
                  </a:schemeClr>
                </a:solidFill>
              </a:rPr>
              <a:t> </a:t>
            </a:r>
            <a:r>
              <a:rPr lang="en-US" sz="2400" err="1">
                <a:solidFill>
                  <a:schemeClr val="bg1">
                    <a:lumMod val="60000"/>
                    <a:lumOff val="40000"/>
                  </a:schemeClr>
                </a:solidFill>
              </a:rPr>
              <a:t>nhiên</a:t>
            </a:r>
            <a:r>
              <a:rPr lang="en-US" sz="2400">
                <a:solidFill>
                  <a:schemeClr val="bg1">
                    <a:lumMod val="60000"/>
                    <a:lumOff val="40000"/>
                  </a:schemeClr>
                </a:solidFill>
              </a:rPr>
              <a:t>, </a:t>
            </a:r>
            <a:r>
              <a:rPr lang="en-US" sz="2400" err="1">
                <a:solidFill>
                  <a:schemeClr val="bg1">
                    <a:lumMod val="60000"/>
                    <a:lumOff val="40000"/>
                  </a:schemeClr>
                </a:solidFill>
              </a:rPr>
              <a:t>phần</a:t>
            </a:r>
            <a:r>
              <a:rPr lang="en-US" sz="2400">
                <a:solidFill>
                  <a:schemeClr val="bg1">
                    <a:lumMod val="60000"/>
                    <a:lumOff val="40000"/>
                  </a:schemeClr>
                </a:solidFill>
              </a:rPr>
              <a:t> </a:t>
            </a:r>
            <a:r>
              <a:rPr lang="en-US" sz="2400" err="1">
                <a:solidFill>
                  <a:schemeClr val="bg1">
                    <a:lumMod val="60000"/>
                    <a:lumOff val="40000"/>
                  </a:schemeClr>
                </a:solidFill>
              </a:rPr>
              <a:t>lớn</a:t>
            </a:r>
            <a:r>
              <a:rPr lang="en-US" sz="2400">
                <a:solidFill>
                  <a:schemeClr val="bg1">
                    <a:lumMod val="60000"/>
                    <a:lumOff val="40000"/>
                  </a:schemeClr>
                </a:solidFill>
              </a:rPr>
              <a:t> </a:t>
            </a:r>
            <a:r>
              <a:rPr lang="en-US" sz="2400" err="1">
                <a:solidFill>
                  <a:schemeClr val="bg1">
                    <a:lumMod val="60000"/>
                    <a:lumOff val="40000"/>
                  </a:schemeClr>
                </a:solidFill>
              </a:rPr>
              <a:t>dữ</a:t>
            </a:r>
            <a:r>
              <a:rPr lang="en-US" sz="2400">
                <a:solidFill>
                  <a:schemeClr val="bg1">
                    <a:lumMod val="60000"/>
                    <a:lumOff val="40000"/>
                  </a:schemeClr>
                </a:solidFill>
              </a:rPr>
              <a:t> </a:t>
            </a:r>
            <a:r>
              <a:rPr lang="en-US" sz="2400" err="1">
                <a:solidFill>
                  <a:schemeClr val="bg1">
                    <a:lumMod val="60000"/>
                    <a:lumOff val="40000"/>
                  </a:schemeClr>
                </a:solidFill>
              </a:rPr>
              <a:t>liệu</a:t>
            </a:r>
            <a:r>
              <a:rPr lang="en-US" sz="2400">
                <a:solidFill>
                  <a:schemeClr val="bg1">
                    <a:lumMod val="60000"/>
                    <a:lumOff val="40000"/>
                  </a:schemeClr>
                </a:solidFill>
              </a:rPr>
              <a:t> </a:t>
            </a:r>
            <a:r>
              <a:rPr lang="en-US" sz="2400" err="1">
                <a:solidFill>
                  <a:schemeClr val="bg1">
                    <a:lumMod val="60000"/>
                    <a:lumOff val="40000"/>
                  </a:schemeClr>
                </a:solidFill>
              </a:rPr>
              <a:t>vẫn</a:t>
            </a:r>
            <a:r>
              <a:rPr lang="en-US" sz="2400">
                <a:solidFill>
                  <a:schemeClr val="bg1">
                    <a:lumMod val="60000"/>
                    <a:lumOff val="40000"/>
                  </a:schemeClr>
                </a:solidFill>
              </a:rPr>
              <a:t> </a:t>
            </a:r>
            <a:r>
              <a:rPr lang="en-US" sz="2400" err="1">
                <a:solidFill>
                  <a:schemeClr val="bg1">
                    <a:lumMod val="60000"/>
                    <a:lumOff val="40000"/>
                  </a:schemeClr>
                </a:solidFill>
              </a:rPr>
              <a:t>còn</a:t>
            </a:r>
            <a:r>
              <a:rPr lang="en-US" sz="2400">
                <a:solidFill>
                  <a:schemeClr val="bg1">
                    <a:lumMod val="60000"/>
                    <a:lumOff val="40000"/>
                  </a:schemeClr>
                </a:solidFill>
              </a:rPr>
              <a:t> </a:t>
            </a:r>
            <a:r>
              <a:rPr lang="en-US" sz="2400" err="1">
                <a:solidFill>
                  <a:schemeClr val="bg1">
                    <a:lumMod val="60000"/>
                    <a:lumOff val="40000"/>
                  </a:schemeClr>
                </a:solidFill>
              </a:rPr>
              <a:t>được</a:t>
            </a:r>
            <a:r>
              <a:rPr lang="en-US" sz="2400">
                <a:solidFill>
                  <a:schemeClr val="bg1">
                    <a:lumMod val="60000"/>
                    <a:lumOff val="40000"/>
                  </a:schemeClr>
                </a:solidFill>
              </a:rPr>
              <a:t> </a:t>
            </a:r>
            <a:r>
              <a:rPr lang="en-US" sz="2400" err="1">
                <a:solidFill>
                  <a:schemeClr val="bg1">
                    <a:lumMod val="60000"/>
                    <a:lumOff val="40000"/>
                  </a:schemeClr>
                </a:solidFill>
              </a:rPr>
              <a:t>lưu</a:t>
            </a:r>
            <a:r>
              <a:rPr lang="en-US" sz="2400">
                <a:solidFill>
                  <a:schemeClr val="bg1">
                    <a:lumMod val="60000"/>
                    <a:lumOff val="40000"/>
                  </a:schemeClr>
                </a:solidFill>
              </a:rPr>
              <a:t> </a:t>
            </a:r>
            <a:r>
              <a:rPr lang="en-US" sz="2400" err="1">
                <a:solidFill>
                  <a:schemeClr val="bg1">
                    <a:lumMod val="60000"/>
                    <a:lumOff val="40000"/>
                  </a:schemeClr>
                </a:solidFill>
              </a:rPr>
              <a:t>trữ</a:t>
            </a:r>
            <a:r>
              <a:rPr lang="en-US" sz="2400">
                <a:solidFill>
                  <a:schemeClr val="bg1">
                    <a:lumMod val="60000"/>
                    <a:lumOff val="40000"/>
                  </a:schemeClr>
                </a:solidFill>
              </a:rPr>
              <a:t> </a:t>
            </a:r>
            <a:r>
              <a:rPr lang="en-US" sz="2400" err="1">
                <a:solidFill>
                  <a:schemeClr val="bg1">
                    <a:lumMod val="60000"/>
                    <a:lumOff val="40000"/>
                  </a:schemeClr>
                </a:solidFill>
              </a:rPr>
              <a:t>dưới</a:t>
            </a:r>
            <a:r>
              <a:rPr lang="en-US" sz="2400">
                <a:solidFill>
                  <a:schemeClr val="bg1">
                    <a:lumMod val="60000"/>
                    <a:lumOff val="40000"/>
                  </a:schemeClr>
                </a:solidFill>
              </a:rPr>
              <a:t> </a:t>
            </a:r>
            <a:r>
              <a:rPr lang="en-US" sz="2400" err="1">
                <a:solidFill>
                  <a:schemeClr val="bg1">
                    <a:lumMod val="60000"/>
                    <a:lumOff val="40000"/>
                  </a:schemeClr>
                </a:solidFill>
              </a:rPr>
              <a:t>dạng</a:t>
            </a:r>
            <a:r>
              <a:rPr lang="en-US" sz="2400">
                <a:solidFill>
                  <a:schemeClr val="bg1">
                    <a:lumMod val="60000"/>
                    <a:lumOff val="40000"/>
                  </a:schemeClr>
                </a:solidFill>
              </a:rPr>
              <a:t> </a:t>
            </a:r>
            <a:r>
              <a:rPr lang="en-US" sz="2400" err="1">
                <a:solidFill>
                  <a:schemeClr val="bg1">
                    <a:lumMod val="60000"/>
                    <a:lumOff val="40000"/>
                  </a:schemeClr>
                </a:solidFill>
              </a:rPr>
              <a:t>ảnh</a:t>
            </a:r>
            <a:r>
              <a:rPr lang="en-US" sz="2400">
                <a:solidFill>
                  <a:schemeClr val="bg1">
                    <a:lumMod val="60000"/>
                    <a:lumOff val="40000"/>
                  </a:schemeClr>
                </a:solidFill>
              </a:rPr>
              <a:t>. </a:t>
            </a:r>
            <a:r>
              <a:rPr lang="en-US" sz="2400" err="1">
                <a:solidFill>
                  <a:schemeClr val="bg1">
                    <a:lumMod val="60000"/>
                    <a:lumOff val="40000"/>
                  </a:schemeClr>
                </a:solidFill>
              </a:rPr>
              <a:t>Trong</a:t>
            </a:r>
            <a:r>
              <a:rPr lang="en-US" sz="2400">
                <a:solidFill>
                  <a:schemeClr val="bg1">
                    <a:lumMod val="60000"/>
                    <a:lumOff val="40000"/>
                  </a:schemeClr>
                </a:solidFill>
              </a:rPr>
              <a:t> </a:t>
            </a:r>
            <a:r>
              <a:rPr lang="en-US" sz="2400" err="1">
                <a:solidFill>
                  <a:schemeClr val="bg1">
                    <a:lumMod val="60000"/>
                    <a:lumOff val="40000"/>
                  </a:schemeClr>
                </a:solidFill>
              </a:rPr>
              <a:t>phạm</a:t>
            </a:r>
            <a:r>
              <a:rPr lang="en-US" sz="2400">
                <a:solidFill>
                  <a:schemeClr val="bg1">
                    <a:lumMod val="60000"/>
                    <a:lumOff val="40000"/>
                  </a:schemeClr>
                </a:solidFill>
              </a:rPr>
              <a:t> vi </a:t>
            </a:r>
            <a:r>
              <a:rPr lang="en-US" sz="2400" err="1">
                <a:solidFill>
                  <a:schemeClr val="bg1">
                    <a:lumMod val="60000"/>
                    <a:lumOff val="40000"/>
                  </a:schemeClr>
                </a:solidFill>
              </a:rPr>
              <a:t>bài</a:t>
            </a:r>
            <a:r>
              <a:rPr lang="en-US" sz="2400">
                <a:solidFill>
                  <a:schemeClr val="bg1">
                    <a:lumMod val="60000"/>
                    <a:lumOff val="40000"/>
                  </a:schemeClr>
                </a:solidFill>
              </a:rPr>
              <a:t> </a:t>
            </a:r>
            <a:r>
              <a:rPr lang="en-US" sz="2400" err="1">
                <a:solidFill>
                  <a:schemeClr val="bg1">
                    <a:lumMod val="60000"/>
                    <a:lumOff val="40000"/>
                  </a:schemeClr>
                </a:solidFill>
              </a:rPr>
              <a:t>viết</a:t>
            </a:r>
            <a:r>
              <a:rPr lang="en-US" sz="2400">
                <a:solidFill>
                  <a:schemeClr val="bg1">
                    <a:lumMod val="60000"/>
                    <a:lumOff val="40000"/>
                  </a:schemeClr>
                </a:solidFill>
              </a:rPr>
              <a:t>, </a:t>
            </a:r>
            <a:r>
              <a:rPr lang="en-US" sz="2400" err="1">
                <a:solidFill>
                  <a:schemeClr val="bg1">
                    <a:lumMod val="60000"/>
                    <a:lumOff val="40000"/>
                  </a:schemeClr>
                </a:solidFill>
              </a:rPr>
              <a:t>chúng</a:t>
            </a:r>
            <a:r>
              <a:rPr lang="en-US" sz="2400">
                <a:solidFill>
                  <a:schemeClr val="bg1">
                    <a:lumMod val="60000"/>
                    <a:lumOff val="40000"/>
                  </a:schemeClr>
                </a:solidFill>
              </a:rPr>
              <a:t> </a:t>
            </a:r>
            <a:r>
              <a:rPr lang="en-US" sz="2400" err="1">
                <a:solidFill>
                  <a:schemeClr val="bg1">
                    <a:lumMod val="60000"/>
                    <a:lumOff val="40000"/>
                  </a:schemeClr>
                </a:solidFill>
              </a:rPr>
              <a:t>tôi</a:t>
            </a:r>
            <a:r>
              <a:rPr lang="en-US" sz="2400">
                <a:solidFill>
                  <a:schemeClr val="bg1">
                    <a:lumMod val="60000"/>
                    <a:lumOff val="40000"/>
                  </a:schemeClr>
                </a:solidFill>
              </a:rPr>
              <a:t> </a:t>
            </a:r>
            <a:r>
              <a:rPr lang="en-US" sz="2400" err="1">
                <a:solidFill>
                  <a:schemeClr val="bg1">
                    <a:lumMod val="60000"/>
                    <a:lumOff val="40000"/>
                  </a:schemeClr>
                </a:solidFill>
              </a:rPr>
              <a:t>giới</a:t>
            </a:r>
            <a:r>
              <a:rPr lang="en-US" sz="2400">
                <a:solidFill>
                  <a:schemeClr val="bg1">
                    <a:lumMod val="60000"/>
                    <a:lumOff val="40000"/>
                  </a:schemeClr>
                </a:solidFill>
              </a:rPr>
              <a:t> </a:t>
            </a:r>
            <a:r>
              <a:rPr lang="en-US" sz="2400" err="1">
                <a:solidFill>
                  <a:schemeClr val="bg1">
                    <a:lumMod val="60000"/>
                    <a:lumOff val="40000"/>
                  </a:schemeClr>
                </a:solidFill>
              </a:rPr>
              <a:t>hạn</a:t>
            </a:r>
            <a:r>
              <a:rPr lang="en-US" sz="2400">
                <a:solidFill>
                  <a:schemeClr val="bg1">
                    <a:lumMod val="60000"/>
                    <a:lumOff val="40000"/>
                  </a:schemeClr>
                </a:solidFill>
              </a:rPr>
              <a:t> </a:t>
            </a:r>
            <a:r>
              <a:rPr lang="en-US" sz="2400" err="1">
                <a:solidFill>
                  <a:schemeClr val="bg1">
                    <a:lumMod val="60000"/>
                    <a:lumOff val="40000"/>
                  </a:schemeClr>
                </a:solidFill>
              </a:rPr>
              <a:t>các</a:t>
            </a:r>
            <a:r>
              <a:rPr lang="en-US" sz="2400">
                <a:solidFill>
                  <a:schemeClr val="bg1">
                    <a:lumMod val="60000"/>
                    <a:lumOff val="40000"/>
                  </a:schemeClr>
                </a:solidFill>
              </a:rPr>
              <a:t> </a:t>
            </a:r>
            <a:r>
              <a:rPr lang="en-US" sz="2400" err="1">
                <a:solidFill>
                  <a:schemeClr val="bg1">
                    <a:lumMod val="60000"/>
                    <a:lumOff val="40000"/>
                  </a:schemeClr>
                </a:solidFill>
              </a:rPr>
              <a:t>dữ</a:t>
            </a:r>
            <a:r>
              <a:rPr lang="en-US" sz="2400">
                <a:solidFill>
                  <a:schemeClr val="bg1">
                    <a:lumMod val="60000"/>
                    <a:lumOff val="40000"/>
                  </a:schemeClr>
                </a:solidFill>
              </a:rPr>
              <a:t> </a:t>
            </a:r>
            <a:r>
              <a:rPr lang="en-US" sz="2400" err="1">
                <a:solidFill>
                  <a:schemeClr val="bg1">
                    <a:lumMod val="60000"/>
                    <a:lumOff val="40000"/>
                  </a:schemeClr>
                </a:solidFill>
              </a:rPr>
              <a:t>liệu</a:t>
            </a:r>
            <a:r>
              <a:rPr lang="en-US" sz="2400">
                <a:solidFill>
                  <a:schemeClr val="bg1">
                    <a:lumMod val="60000"/>
                    <a:lumOff val="40000"/>
                  </a:schemeClr>
                </a:solidFill>
              </a:rPr>
              <a:t> </a:t>
            </a:r>
            <a:r>
              <a:rPr lang="en-US" sz="2400" err="1">
                <a:solidFill>
                  <a:schemeClr val="bg1">
                    <a:lumMod val="60000"/>
                    <a:lumOff val="40000"/>
                  </a:schemeClr>
                </a:solidFill>
              </a:rPr>
              <a:t>dạng</a:t>
            </a:r>
            <a:r>
              <a:rPr lang="en-US" sz="2400">
                <a:solidFill>
                  <a:schemeClr val="bg1">
                    <a:lumMod val="60000"/>
                    <a:lumOff val="40000"/>
                  </a:schemeClr>
                </a:solidFill>
              </a:rPr>
              <a:t> </a:t>
            </a:r>
            <a:r>
              <a:rPr lang="en-US" sz="2400" err="1">
                <a:solidFill>
                  <a:schemeClr val="bg1">
                    <a:lumMod val="60000"/>
                    <a:lumOff val="40000"/>
                  </a:schemeClr>
                </a:solidFill>
              </a:rPr>
              <a:t>ảnh</a:t>
            </a:r>
            <a:r>
              <a:rPr lang="en-US" sz="2400">
                <a:solidFill>
                  <a:schemeClr val="bg1">
                    <a:lumMod val="60000"/>
                    <a:lumOff val="40000"/>
                  </a:schemeClr>
                </a:solidFill>
              </a:rPr>
              <a:t> </a:t>
            </a:r>
            <a:r>
              <a:rPr lang="en-US" sz="2400" err="1">
                <a:solidFill>
                  <a:schemeClr val="bg1">
                    <a:lumMod val="60000"/>
                    <a:lumOff val="40000"/>
                  </a:schemeClr>
                </a:solidFill>
              </a:rPr>
              <a:t>là</a:t>
            </a:r>
            <a:r>
              <a:rPr lang="en-US" sz="2400">
                <a:solidFill>
                  <a:schemeClr val="bg1">
                    <a:lumMod val="60000"/>
                    <a:lumOff val="40000"/>
                  </a:schemeClr>
                </a:solidFill>
              </a:rPr>
              <a:t> </a:t>
            </a:r>
            <a:r>
              <a:rPr lang="en-US" sz="2400" err="1">
                <a:solidFill>
                  <a:schemeClr val="bg1">
                    <a:lumMod val="60000"/>
                    <a:lumOff val="40000"/>
                  </a:schemeClr>
                </a:solidFill>
              </a:rPr>
              <a:t>các</a:t>
            </a:r>
            <a:r>
              <a:rPr lang="en-US" sz="2400">
                <a:solidFill>
                  <a:schemeClr val="bg1">
                    <a:lumMod val="60000"/>
                    <a:lumOff val="40000"/>
                  </a:schemeClr>
                </a:solidFill>
              </a:rPr>
              <a:t> </a:t>
            </a:r>
            <a:r>
              <a:rPr lang="en-US" sz="2400" err="1">
                <a:solidFill>
                  <a:schemeClr val="bg1">
                    <a:lumMod val="60000"/>
                    <a:lumOff val="40000"/>
                  </a:schemeClr>
                </a:solidFill>
              </a:rPr>
              <a:t>bức</a:t>
            </a:r>
            <a:r>
              <a:rPr lang="en-US" sz="2400">
                <a:solidFill>
                  <a:schemeClr val="bg1">
                    <a:lumMod val="60000"/>
                    <a:lumOff val="40000"/>
                  </a:schemeClr>
                </a:solidFill>
              </a:rPr>
              <a:t> </a:t>
            </a:r>
            <a:r>
              <a:rPr lang="en-US" sz="2400" err="1">
                <a:solidFill>
                  <a:schemeClr val="bg1">
                    <a:lumMod val="60000"/>
                    <a:lumOff val="40000"/>
                  </a:schemeClr>
                </a:solidFill>
              </a:rPr>
              <a:t>ảnh</a:t>
            </a:r>
            <a:r>
              <a:rPr lang="en-US" sz="2400">
                <a:solidFill>
                  <a:schemeClr val="bg1">
                    <a:lumMod val="60000"/>
                    <a:lumOff val="40000"/>
                  </a:schemeClr>
                </a:solidFill>
              </a:rPr>
              <a:t> </a:t>
            </a:r>
            <a:r>
              <a:rPr lang="en-US" sz="2400" err="1">
                <a:solidFill>
                  <a:schemeClr val="bg1">
                    <a:lumMod val="60000"/>
                    <a:lumOff val="40000"/>
                  </a:schemeClr>
                </a:solidFill>
              </a:rPr>
              <a:t>chứa</a:t>
            </a:r>
            <a:r>
              <a:rPr lang="en-US" sz="2400">
                <a:solidFill>
                  <a:schemeClr val="bg1">
                    <a:lumMod val="60000"/>
                    <a:lumOff val="40000"/>
                  </a:schemeClr>
                </a:solidFill>
              </a:rPr>
              <a:t> </a:t>
            </a:r>
            <a:r>
              <a:rPr lang="en-US" sz="2400" err="1">
                <a:solidFill>
                  <a:schemeClr val="bg1">
                    <a:lumMod val="60000"/>
                    <a:lumOff val="40000"/>
                  </a:schemeClr>
                </a:solidFill>
              </a:rPr>
              <a:t>chữ</a:t>
            </a:r>
            <a:r>
              <a:rPr lang="en-US" sz="2400">
                <a:solidFill>
                  <a:schemeClr val="bg1">
                    <a:lumMod val="60000"/>
                    <a:lumOff val="40000"/>
                  </a:schemeClr>
                </a:solidFill>
              </a:rPr>
              <a:t> </a:t>
            </a:r>
            <a:r>
              <a:rPr lang="en-US" sz="2400" err="1">
                <a:solidFill>
                  <a:schemeClr val="bg1">
                    <a:lumMod val="60000"/>
                    <a:lumOff val="40000"/>
                  </a:schemeClr>
                </a:solidFill>
              </a:rPr>
              <a:t>số</a:t>
            </a:r>
            <a:r>
              <a:rPr lang="en-US" sz="2400">
                <a:solidFill>
                  <a:schemeClr val="bg1">
                    <a:lumMod val="60000"/>
                    <a:lumOff val="40000"/>
                  </a:schemeClr>
                </a:solidFill>
              </a:rPr>
              <a:t> </a:t>
            </a:r>
            <a:r>
              <a:rPr lang="en-US" sz="2400" err="1">
                <a:solidFill>
                  <a:schemeClr val="bg1">
                    <a:lumMod val="60000"/>
                    <a:lumOff val="40000"/>
                  </a:schemeClr>
                </a:solidFill>
              </a:rPr>
              <a:t>viết</a:t>
            </a:r>
            <a:r>
              <a:rPr lang="en-US" sz="2400">
                <a:solidFill>
                  <a:schemeClr val="bg1">
                    <a:lumMod val="60000"/>
                    <a:lumOff val="40000"/>
                  </a:schemeClr>
                </a:solidFill>
              </a:rPr>
              <a:t> </a:t>
            </a:r>
            <a:r>
              <a:rPr lang="en-US" sz="2400" err="1">
                <a:solidFill>
                  <a:schemeClr val="bg1">
                    <a:lumMod val="60000"/>
                    <a:lumOff val="40000"/>
                  </a:schemeClr>
                </a:solidFill>
              </a:rPr>
              <a:t>tay</a:t>
            </a:r>
            <a:r>
              <a:rPr lang="en-US" sz="2400">
                <a:solidFill>
                  <a:schemeClr val="bg1">
                    <a:lumMod val="60000"/>
                    <a:lumOff val="40000"/>
                  </a:schemeClr>
                </a:solidFill>
              </a:rPr>
              <a:t>. </a:t>
            </a:r>
            <a:r>
              <a:rPr lang="en-US" sz="2400" err="1">
                <a:solidFill>
                  <a:schemeClr val="bg1">
                    <a:lumMod val="60000"/>
                    <a:lumOff val="40000"/>
                  </a:schemeClr>
                </a:solidFill>
              </a:rPr>
              <a:t>Nhiệm</a:t>
            </a:r>
            <a:r>
              <a:rPr lang="en-US" sz="2400">
                <a:solidFill>
                  <a:schemeClr val="bg1">
                    <a:lumMod val="60000"/>
                    <a:lumOff val="40000"/>
                  </a:schemeClr>
                </a:solidFill>
              </a:rPr>
              <a:t> </a:t>
            </a:r>
            <a:r>
              <a:rPr lang="en-US" sz="2400" err="1">
                <a:solidFill>
                  <a:schemeClr val="bg1">
                    <a:lumMod val="60000"/>
                    <a:lumOff val="40000"/>
                  </a:schemeClr>
                </a:solidFill>
              </a:rPr>
              <a:t>vụ</a:t>
            </a:r>
            <a:r>
              <a:rPr lang="en-US" sz="2400">
                <a:solidFill>
                  <a:schemeClr val="bg1">
                    <a:lumMod val="60000"/>
                    <a:lumOff val="40000"/>
                  </a:schemeClr>
                </a:solidFill>
              </a:rPr>
              <a:t> </a:t>
            </a:r>
            <a:r>
              <a:rPr lang="en-US" sz="2400" err="1">
                <a:solidFill>
                  <a:schemeClr val="bg1">
                    <a:lumMod val="60000"/>
                    <a:lumOff val="40000"/>
                  </a:schemeClr>
                </a:solidFill>
              </a:rPr>
              <a:t>của</a:t>
            </a:r>
            <a:r>
              <a:rPr lang="en-US" sz="2400">
                <a:solidFill>
                  <a:schemeClr val="bg1">
                    <a:lumMod val="60000"/>
                    <a:lumOff val="40000"/>
                  </a:schemeClr>
                </a:solidFill>
              </a:rPr>
              <a:t> </a:t>
            </a:r>
            <a:r>
              <a:rPr lang="en-US" sz="2400" err="1">
                <a:solidFill>
                  <a:schemeClr val="bg1">
                    <a:lumMod val="60000"/>
                    <a:lumOff val="40000"/>
                  </a:schemeClr>
                </a:solidFill>
              </a:rPr>
              <a:t>chúng</a:t>
            </a:r>
            <a:r>
              <a:rPr lang="en-US" sz="2400">
                <a:solidFill>
                  <a:schemeClr val="bg1">
                    <a:lumMod val="60000"/>
                    <a:lumOff val="40000"/>
                  </a:schemeClr>
                </a:solidFill>
              </a:rPr>
              <a:t> ta </a:t>
            </a:r>
            <a:r>
              <a:rPr lang="en-US" sz="2400" err="1">
                <a:solidFill>
                  <a:schemeClr val="bg1">
                    <a:lumMod val="60000"/>
                    <a:lumOff val="40000"/>
                  </a:schemeClr>
                </a:solidFill>
              </a:rPr>
              <a:t>là</a:t>
            </a:r>
            <a:r>
              <a:rPr lang="en-US" sz="2400">
                <a:solidFill>
                  <a:schemeClr val="bg1">
                    <a:lumMod val="60000"/>
                    <a:lumOff val="40000"/>
                  </a:schemeClr>
                </a:solidFill>
              </a:rPr>
              <a:t> </a:t>
            </a:r>
            <a:r>
              <a:rPr lang="en-US" sz="2400" err="1">
                <a:solidFill>
                  <a:schemeClr val="bg1">
                    <a:lumMod val="60000"/>
                    <a:lumOff val="40000"/>
                  </a:schemeClr>
                </a:solidFill>
              </a:rPr>
              <a:t>số</a:t>
            </a:r>
            <a:r>
              <a:rPr lang="en-US" sz="2400">
                <a:solidFill>
                  <a:schemeClr val="bg1">
                    <a:lumMod val="60000"/>
                    <a:lumOff val="40000"/>
                  </a:schemeClr>
                </a:solidFill>
              </a:rPr>
              <a:t> </a:t>
            </a:r>
            <a:r>
              <a:rPr lang="en-US" sz="2400" err="1">
                <a:solidFill>
                  <a:schemeClr val="bg1">
                    <a:lumMod val="60000"/>
                    <a:lumOff val="40000"/>
                  </a:schemeClr>
                </a:solidFill>
              </a:rPr>
              <a:t>hóa</a:t>
            </a:r>
            <a:r>
              <a:rPr lang="en-US" sz="2400">
                <a:solidFill>
                  <a:schemeClr val="bg1">
                    <a:lumMod val="60000"/>
                    <a:lumOff val="40000"/>
                  </a:schemeClr>
                </a:solidFill>
              </a:rPr>
              <a:t> </a:t>
            </a:r>
            <a:r>
              <a:rPr lang="en-US" sz="2400" err="1">
                <a:solidFill>
                  <a:schemeClr val="bg1">
                    <a:lumMod val="60000"/>
                    <a:lumOff val="40000"/>
                  </a:schemeClr>
                </a:solidFill>
              </a:rPr>
              <a:t>các</a:t>
            </a:r>
            <a:r>
              <a:rPr lang="en-US" sz="2400">
                <a:solidFill>
                  <a:schemeClr val="bg1">
                    <a:lumMod val="60000"/>
                    <a:lumOff val="40000"/>
                  </a:schemeClr>
                </a:solidFill>
              </a:rPr>
              <a:t> </a:t>
            </a:r>
            <a:r>
              <a:rPr lang="en-US" sz="2400" err="1">
                <a:solidFill>
                  <a:schemeClr val="bg1">
                    <a:lumMod val="60000"/>
                    <a:lumOff val="40000"/>
                  </a:schemeClr>
                </a:solidFill>
              </a:rPr>
              <a:t>bức</a:t>
            </a:r>
            <a:r>
              <a:rPr lang="en-US" sz="2400">
                <a:solidFill>
                  <a:schemeClr val="bg1">
                    <a:lumMod val="60000"/>
                    <a:lumOff val="40000"/>
                  </a:schemeClr>
                </a:solidFill>
              </a:rPr>
              <a:t> </a:t>
            </a:r>
            <a:r>
              <a:rPr lang="en-US" sz="2400" err="1">
                <a:solidFill>
                  <a:schemeClr val="bg1">
                    <a:lumMod val="60000"/>
                    <a:lumOff val="40000"/>
                  </a:schemeClr>
                </a:solidFill>
              </a:rPr>
              <a:t>ảnh</a:t>
            </a:r>
            <a:r>
              <a:rPr lang="en-US" sz="2400">
                <a:solidFill>
                  <a:schemeClr val="bg1">
                    <a:lumMod val="60000"/>
                    <a:lumOff val="40000"/>
                  </a:schemeClr>
                </a:solidFill>
              </a:rPr>
              <a:t>. </a:t>
            </a:r>
            <a:r>
              <a:rPr lang="en-US" sz="2400" err="1">
                <a:solidFill>
                  <a:schemeClr val="bg1">
                    <a:lumMod val="60000"/>
                    <a:lumOff val="40000"/>
                  </a:schemeClr>
                </a:solidFill>
              </a:rPr>
              <a:t>Số</a:t>
            </a:r>
            <a:r>
              <a:rPr lang="en-US" sz="2400">
                <a:solidFill>
                  <a:schemeClr val="bg1">
                    <a:lumMod val="60000"/>
                    <a:lumOff val="40000"/>
                  </a:schemeClr>
                </a:solidFill>
              </a:rPr>
              <a:t> </a:t>
            </a:r>
            <a:r>
              <a:rPr lang="en-US" sz="2400" err="1">
                <a:solidFill>
                  <a:schemeClr val="bg1">
                    <a:lumMod val="60000"/>
                    <a:lumOff val="40000"/>
                  </a:schemeClr>
                </a:solidFill>
              </a:rPr>
              <a:t>hóa</a:t>
            </a:r>
            <a:r>
              <a:rPr lang="en-US" sz="2400">
                <a:solidFill>
                  <a:schemeClr val="bg1">
                    <a:lumMod val="60000"/>
                    <a:lumOff val="40000"/>
                  </a:schemeClr>
                </a:solidFill>
              </a:rPr>
              <a:t> ở </a:t>
            </a:r>
            <a:r>
              <a:rPr lang="en-US" sz="2400" err="1">
                <a:solidFill>
                  <a:schemeClr val="bg1">
                    <a:lumMod val="60000"/>
                    <a:lumOff val="40000"/>
                  </a:schemeClr>
                </a:solidFill>
              </a:rPr>
              <a:t>đây</a:t>
            </a:r>
            <a:r>
              <a:rPr lang="en-US" sz="2400">
                <a:solidFill>
                  <a:schemeClr val="bg1">
                    <a:lumMod val="60000"/>
                    <a:lumOff val="40000"/>
                  </a:schemeClr>
                </a:solidFill>
              </a:rPr>
              <a:t> </a:t>
            </a:r>
            <a:r>
              <a:rPr lang="en-US" sz="2400" err="1">
                <a:solidFill>
                  <a:schemeClr val="bg1">
                    <a:lumMod val="60000"/>
                    <a:lumOff val="40000"/>
                  </a:schemeClr>
                </a:solidFill>
              </a:rPr>
              <a:t>không</a:t>
            </a:r>
            <a:r>
              <a:rPr lang="en-US" sz="2400">
                <a:solidFill>
                  <a:schemeClr val="bg1">
                    <a:lumMod val="60000"/>
                    <a:lumOff val="40000"/>
                  </a:schemeClr>
                </a:solidFill>
              </a:rPr>
              <a:t> </a:t>
            </a:r>
            <a:r>
              <a:rPr lang="en-US" sz="2400" err="1">
                <a:solidFill>
                  <a:schemeClr val="bg1">
                    <a:lumMod val="60000"/>
                    <a:lumOff val="40000"/>
                  </a:schemeClr>
                </a:solidFill>
              </a:rPr>
              <a:t>phải</a:t>
            </a:r>
            <a:r>
              <a:rPr lang="en-US" sz="2400">
                <a:solidFill>
                  <a:schemeClr val="bg1">
                    <a:lumMod val="60000"/>
                    <a:lumOff val="40000"/>
                  </a:schemeClr>
                </a:solidFill>
              </a:rPr>
              <a:t> </a:t>
            </a:r>
            <a:r>
              <a:rPr lang="en-US" sz="2400" err="1">
                <a:solidFill>
                  <a:schemeClr val="bg1">
                    <a:lumMod val="60000"/>
                    <a:lumOff val="40000"/>
                  </a:schemeClr>
                </a:solidFill>
              </a:rPr>
              <a:t>chuyển</a:t>
            </a:r>
            <a:r>
              <a:rPr lang="en-US" sz="2400">
                <a:solidFill>
                  <a:schemeClr val="bg1">
                    <a:lumMod val="60000"/>
                    <a:lumOff val="40000"/>
                  </a:schemeClr>
                </a:solidFill>
              </a:rPr>
              <a:t> </a:t>
            </a:r>
            <a:r>
              <a:rPr lang="en-US" sz="2400" err="1">
                <a:solidFill>
                  <a:schemeClr val="bg1">
                    <a:lumMod val="60000"/>
                    <a:lumOff val="40000"/>
                  </a:schemeClr>
                </a:solidFill>
              </a:rPr>
              <a:t>các</a:t>
            </a:r>
            <a:r>
              <a:rPr lang="en-US" sz="2400">
                <a:solidFill>
                  <a:schemeClr val="bg1">
                    <a:lumMod val="60000"/>
                    <a:lumOff val="40000"/>
                  </a:schemeClr>
                </a:solidFill>
              </a:rPr>
              <a:t> </a:t>
            </a:r>
            <a:r>
              <a:rPr lang="en-US" sz="2400" err="1">
                <a:solidFill>
                  <a:schemeClr val="bg1">
                    <a:lumMod val="60000"/>
                    <a:lumOff val="40000"/>
                  </a:schemeClr>
                </a:solidFill>
              </a:rPr>
              <a:t>bức</a:t>
            </a:r>
            <a:r>
              <a:rPr lang="en-US" sz="2400">
                <a:solidFill>
                  <a:schemeClr val="bg1">
                    <a:lumMod val="60000"/>
                    <a:lumOff val="40000"/>
                  </a:schemeClr>
                </a:solidFill>
              </a:rPr>
              <a:t> </a:t>
            </a:r>
            <a:r>
              <a:rPr lang="en-US" sz="2400" err="1">
                <a:solidFill>
                  <a:schemeClr val="bg1">
                    <a:lumMod val="60000"/>
                    <a:lumOff val="40000"/>
                  </a:schemeClr>
                </a:solidFill>
              </a:rPr>
              <a:t>ảnh</a:t>
            </a:r>
            <a:r>
              <a:rPr lang="en-US" sz="2400">
                <a:solidFill>
                  <a:schemeClr val="bg1">
                    <a:lumMod val="60000"/>
                    <a:lumOff val="40000"/>
                  </a:schemeClr>
                </a:solidFill>
              </a:rPr>
              <a:t> </a:t>
            </a:r>
            <a:r>
              <a:rPr lang="en-US" sz="2400" err="1">
                <a:solidFill>
                  <a:schemeClr val="bg1">
                    <a:lumMod val="60000"/>
                    <a:lumOff val="40000"/>
                  </a:schemeClr>
                </a:solidFill>
              </a:rPr>
              <a:t>chụp</a:t>
            </a:r>
            <a:r>
              <a:rPr lang="en-US" sz="2400">
                <a:solidFill>
                  <a:schemeClr val="bg1">
                    <a:lumMod val="60000"/>
                    <a:lumOff val="40000"/>
                  </a:schemeClr>
                </a:solidFill>
              </a:rPr>
              <a:t> </a:t>
            </a:r>
            <a:r>
              <a:rPr lang="en-US" sz="2400" err="1">
                <a:solidFill>
                  <a:schemeClr val="bg1">
                    <a:lumMod val="60000"/>
                    <a:lumOff val="40000"/>
                  </a:schemeClr>
                </a:solidFill>
              </a:rPr>
              <a:t>thành</a:t>
            </a:r>
            <a:r>
              <a:rPr lang="en-US" sz="2400">
                <a:solidFill>
                  <a:schemeClr val="bg1">
                    <a:lumMod val="60000"/>
                    <a:lumOff val="40000"/>
                  </a:schemeClr>
                </a:solidFill>
              </a:rPr>
              <a:t> </a:t>
            </a:r>
            <a:r>
              <a:rPr lang="en-US" sz="2400" err="1">
                <a:solidFill>
                  <a:schemeClr val="bg1">
                    <a:lumMod val="60000"/>
                    <a:lumOff val="40000"/>
                  </a:schemeClr>
                </a:solidFill>
              </a:rPr>
              <a:t>các</a:t>
            </a:r>
            <a:r>
              <a:rPr lang="en-US" sz="2400">
                <a:solidFill>
                  <a:schemeClr val="bg1">
                    <a:lumMod val="60000"/>
                    <a:lumOff val="40000"/>
                  </a:schemeClr>
                </a:solidFill>
              </a:rPr>
              <a:t> </a:t>
            </a:r>
            <a:r>
              <a:rPr lang="en-US" sz="2400" err="1">
                <a:solidFill>
                  <a:schemeClr val="bg1">
                    <a:lumMod val="60000"/>
                    <a:lumOff val="40000"/>
                  </a:schemeClr>
                </a:solidFill>
              </a:rPr>
              <a:t>tập</a:t>
            </a:r>
            <a:r>
              <a:rPr lang="en-US" sz="2400">
                <a:solidFill>
                  <a:schemeClr val="bg1">
                    <a:lumMod val="60000"/>
                    <a:lumOff val="40000"/>
                  </a:schemeClr>
                </a:solidFill>
              </a:rPr>
              <a:t> </a:t>
            </a:r>
            <a:r>
              <a:rPr lang="en-US" sz="2400" err="1">
                <a:solidFill>
                  <a:schemeClr val="bg1">
                    <a:lumMod val="60000"/>
                    <a:lumOff val="40000"/>
                  </a:schemeClr>
                </a:solidFill>
              </a:rPr>
              <a:t>các</a:t>
            </a:r>
            <a:r>
              <a:rPr lang="en-US" sz="2400">
                <a:solidFill>
                  <a:schemeClr val="bg1">
                    <a:lumMod val="60000"/>
                    <a:lumOff val="40000"/>
                  </a:schemeClr>
                </a:solidFill>
              </a:rPr>
              <a:t> pixels </a:t>
            </a:r>
            <a:r>
              <a:rPr lang="en-US" sz="2400" err="1">
                <a:solidFill>
                  <a:schemeClr val="bg1">
                    <a:lumMod val="60000"/>
                    <a:lumOff val="40000"/>
                  </a:schemeClr>
                </a:solidFill>
              </a:rPr>
              <a:t>để</a:t>
            </a:r>
            <a:r>
              <a:rPr lang="en-US" sz="2400">
                <a:solidFill>
                  <a:schemeClr val="bg1">
                    <a:lumMod val="60000"/>
                    <a:lumOff val="40000"/>
                  </a:schemeClr>
                </a:solidFill>
              </a:rPr>
              <a:t> </a:t>
            </a:r>
            <a:r>
              <a:rPr lang="en-US" sz="2400" err="1">
                <a:solidFill>
                  <a:schemeClr val="bg1">
                    <a:lumMod val="60000"/>
                    <a:lumOff val="40000"/>
                  </a:schemeClr>
                </a:solidFill>
              </a:rPr>
              <a:t>lưu</a:t>
            </a:r>
            <a:r>
              <a:rPr lang="en-US" sz="2400">
                <a:solidFill>
                  <a:schemeClr val="bg1">
                    <a:lumMod val="60000"/>
                    <a:lumOff val="40000"/>
                  </a:schemeClr>
                </a:solidFill>
              </a:rPr>
              <a:t> </a:t>
            </a:r>
            <a:r>
              <a:rPr lang="en-US" sz="2400" err="1">
                <a:solidFill>
                  <a:schemeClr val="bg1">
                    <a:lumMod val="60000"/>
                    <a:lumOff val="40000"/>
                  </a:schemeClr>
                </a:solidFill>
              </a:rPr>
              <a:t>vào</a:t>
            </a:r>
            <a:r>
              <a:rPr lang="en-US" sz="2400">
                <a:solidFill>
                  <a:schemeClr val="bg1">
                    <a:lumMod val="60000"/>
                    <a:lumOff val="40000"/>
                  </a:schemeClr>
                </a:solidFill>
              </a:rPr>
              <a:t> </a:t>
            </a:r>
            <a:r>
              <a:rPr lang="en-US" sz="2400" err="1">
                <a:solidFill>
                  <a:schemeClr val="bg1">
                    <a:lumMod val="60000"/>
                    <a:lumOff val="40000"/>
                  </a:schemeClr>
                </a:solidFill>
              </a:rPr>
              <a:t>máy</a:t>
            </a:r>
            <a:r>
              <a:rPr lang="en-US" sz="2400">
                <a:solidFill>
                  <a:schemeClr val="bg1">
                    <a:lumMod val="60000"/>
                    <a:lumOff val="40000"/>
                  </a:schemeClr>
                </a:solidFill>
              </a:rPr>
              <a:t> </a:t>
            </a:r>
            <a:r>
              <a:rPr lang="en-US" sz="2400" err="1">
                <a:solidFill>
                  <a:schemeClr val="bg1">
                    <a:lumMod val="60000"/>
                    <a:lumOff val="40000"/>
                  </a:schemeClr>
                </a:solidFill>
              </a:rPr>
              <a:t>tính</a:t>
            </a:r>
            <a:r>
              <a:rPr lang="en-US" sz="2400">
                <a:solidFill>
                  <a:schemeClr val="bg1">
                    <a:lumMod val="60000"/>
                    <a:lumOff val="40000"/>
                  </a:schemeClr>
                </a:solidFill>
              </a:rPr>
              <a:t>, </a:t>
            </a:r>
            <a:r>
              <a:rPr lang="en-US" sz="2400" err="1">
                <a:solidFill>
                  <a:schemeClr val="bg1">
                    <a:lumMod val="60000"/>
                    <a:lumOff val="40000"/>
                  </a:schemeClr>
                </a:solidFill>
              </a:rPr>
              <a:t>mà</a:t>
            </a:r>
            <a:r>
              <a:rPr lang="en-US" sz="2400">
                <a:solidFill>
                  <a:schemeClr val="bg1">
                    <a:lumMod val="60000"/>
                    <a:lumOff val="40000"/>
                  </a:schemeClr>
                </a:solidFill>
              </a:rPr>
              <a:t> </a:t>
            </a:r>
            <a:r>
              <a:rPr lang="en-US" sz="2400" err="1">
                <a:solidFill>
                  <a:schemeClr val="bg1">
                    <a:lumMod val="60000"/>
                    <a:lumOff val="40000"/>
                  </a:schemeClr>
                </a:solidFill>
              </a:rPr>
              <a:t>là</a:t>
            </a:r>
            <a:r>
              <a:rPr lang="en-US" sz="2400">
                <a:solidFill>
                  <a:schemeClr val="bg1">
                    <a:lumMod val="60000"/>
                    <a:lumOff val="40000"/>
                  </a:schemeClr>
                </a:solidFill>
              </a:rPr>
              <a:t> </a:t>
            </a:r>
            <a:r>
              <a:rPr lang="en-US" sz="2400" err="1">
                <a:solidFill>
                  <a:schemeClr val="bg1">
                    <a:lumMod val="60000"/>
                    <a:lumOff val="40000"/>
                  </a:schemeClr>
                </a:solidFill>
              </a:rPr>
              <a:t>xác</a:t>
            </a:r>
            <a:r>
              <a:rPr lang="en-US" sz="2400">
                <a:solidFill>
                  <a:schemeClr val="bg1">
                    <a:lumMod val="60000"/>
                    <a:lumOff val="40000"/>
                  </a:schemeClr>
                </a:solidFill>
              </a:rPr>
              <a:t> </a:t>
            </a:r>
            <a:r>
              <a:rPr lang="en-US" sz="2400" err="1">
                <a:solidFill>
                  <a:schemeClr val="bg1">
                    <a:lumMod val="60000"/>
                    <a:lumOff val="40000"/>
                  </a:schemeClr>
                </a:solidFill>
              </a:rPr>
              <a:t>định</a:t>
            </a:r>
            <a:r>
              <a:rPr lang="en-US" sz="2400">
                <a:solidFill>
                  <a:schemeClr val="bg1">
                    <a:lumMod val="60000"/>
                    <a:lumOff val="40000"/>
                  </a:schemeClr>
                </a:solidFill>
              </a:rPr>
              <a:t> </a:t>
            </a:r>
            <a:r>
              <a:rPr lang="en-US" sz="2400" err="1">
                <a:solidFill>
                  <a:schemeClr val="bg1">
                    <a:lumMod val="60000"/>
                    <a:lumOff val="40000"/>
                  </a:schemeClr>
                </a:solidFill>
              </a:rPr>
              <a:t>tổng</a:t>
            </a:r>
            <a:r>
              <a:rPr lang="en-US" sz="2400">
                <a:solidFill>
                  <a:schemeClr val="bg1">
                    <a:lumMod val="60000"/>
                    <a:lumOff val="40000"/>
                  </a:schemeClr>
                </a:solidFill>
              </a:rPr>
              <a:t> </a:t>
            </a:r>
            <a:r>
              <a:rPr lang="en-US" sz="2400" err="1">
                <a:solidFill>
                  <a:schemeClr val="bg1">
                    <a:lumMod val="60000"/>
                    <a:lumOff val="40000"/>
                  </a:schemeClr>
                </a:solidFill>
              </a:rPr>
              <a:t>thể</a:t>
            </a:r>
            <a:r>
              <a:rPr lang="en-US" sz="2400">
                <a:solidFill>
                  <a:schemeClr val="bg1">
                    <a:lumMod val="60000"/>
                    <a:lumOff val="40000"/>
                  </a:schemeClr>
                </a:solidFill>
              </a:rPr>
              <a:t> </a:t>
            </a:r>
            <a:r>
              <a:rPr lang="en-US" sz="2400" err="1">
                <a:solidFill>
                  <a:schemeClr val="bg1">
                    <a:lumMod val="60000"/>
                    <a:lumOff val="40000"/>
                  </a:schemeClr>
                </a:solidFill>
              </a:rPr>
              <a:t>ảnh</a:t>
            </a:r>
            <a:r>
              <a:rPr lang="en-US" sz="2400">
                <a:solidFill>
                  <a:schemeClr val="bg1">
                    <a:lumMod val="60000"/>
                    <a:lumOff val="40000"/>
                  </a:schemeClr>
                </a:solidFill>
              </a:rPr>
              <a:t> </a:t>
            </a:r>
            <a:r>
              <a:rPr lang="en-US" sz="2400" err="1">
                <a:solidFill>
                  <a:schemeClr val="bg1">
                    <a:lumMod val="60000"/>
                    <a:lumOff val="40000"/>
                  </a:schemeClr>
                </a:solidFill>
              </a:rPr>
              <a:t>chứa</a:t>
            </a:r>
            <a:r>
              <a:rPr lang="en-US" sz="2400">
                <a:solidFill>
                  <a:schemeClr val="bg1">
                    <a:lumMod val="60000"/>
                    <a:lumOff val="40000"/>
                  </a:schemeClr>
                </a:solidFill>
              </a:rPr>
              <a:t> </a:t>
            </a:r>
            <a:r>
              <a:rPr lang="en-US" sz="2400" err="1">
                <a:solidFill>
                  <a:schemeClr val="bg1">
                    <a:lumMod val="60000"/>
                    <a:lumOff val="40000"/>
                  </a:schemeClr>
                </a:solidFill>
              </a:rPr>
              <a:t>số</a:t>
            </a:r>
            <a:r>
              <a:rPr lang="en-US" sz="2400">
                <a:solidFill>
                  <a:schemeClr val="bg1">
                    <a:lumMod val="60000"/>
                    <a:lumOff val="40000"/>
                  </a:schemeClr>
                </a:solidFill>
              </a:rPr>
              <a:t> </a:t>
            </a:r>
            <a:r>
              <a:rPr lang="en-US" sz="2400" err="1">
                <a:solidFill>
                  <a:schemeClr val="bg1">
                    <a:lumMod val="60000"/>
                    <a:lumOff val="40000"/>
                  </a:schemeClr>
                </a:solidFill>
              </a:rPr>
              <a:t>viết</a:t>
            </a:r>
            <a:r>
              <a:rPr lang="en-US" sz="2400">
                <a:solidFill>
                  <a:schemeClr val="bg1">
                    <a:lumMod val="60000"/>
                    <a:lumOff val="40000"/>
                  </a:schemeClr>
                </a:solidFill>
              </a:rPr>
              <a:t> </a:t>
            </a:r>
            <a:r>
              <a:rPr lang="en-US" sz="2400" err="1">
                <a:solidFill>
                  <a:schemeClr val="bg1">
                    <a:lumMod val="60000"/>
                    <a:lumOff val="40000"/>
                  </a:schemeClr>
                </a:solidFill>
              </a:rPr>
              <a:t>tay</a:t>
            </a:r>
            <a:r>
              <a:rPr lang="en-US" sz="2400">
                <a:solidFill>
                  <a:schemeClr val="bg1">
                    <a:lumMod val="60000"/>
                    <a:lumOff val="40000"/>
                  </a:schemeClr>
                </a:solidFill>
              </a:rPr>
              <a:t> </a:t>
            </a:r>
            <a:r>
              <a:rPr lang="en-US" sz="2400" err="1">
                <a:solidFill>
                  <a:schemeClr val="bg1">
                    <a:lumMod val="60000"/>
                    <a:lumOff val="40000"/>
                  </a:schemeClr>
                </a:solidFill>
              </a:rPr>
              <a:t>nào</a:t>
            </a:r>
            <a:r>
              <a:rPr lang="en-US" sz="2400">
                <a:solidFill>
                  <a:schemeClr val="bg1">
                    <a:lumMod val="60000"/>
                    <a:lumOff val="40000"/>
                  </a:schemeClr>
                </a:solidFill>
              </a:rPr>
              <a:t> </a:t>
            </a:r>
            <a:r>
              <a:rPr lang="en-US" sz="2400" err="1">
                <a:solidFill>
                  <a:schemeClr val="bg1">
                    <a:lumMod val="60000"/>
                    <a:lumOff val="40000"/>
                  </a:schemeClr>
                </a:solidFill>
              </a:rPr>
              <a:t>và</a:t>
            </a:r>
            <a:r>
              <a:rPr lang="en-US" sz="2400">
                <a:solidFill>
                  <a:schemeClr val="bg1">
                    <a:lumMod val="60000"/>
                    <a:lumOff val="40000"/>
                  </a:schemeClr>
                </a:solidFill>
              </a:rPr>
              <a:t> </a:t>
            </a:r>
            <a:r>
              <a:rPr lang="en-US" sz="2400" err="1">
                <a:solidFill>
                  <a:schemeClr val="bg1">
                    <a:lumMod val="60000"/>
                    <a:lumOff val="40000"/>
                  </a:schemeClr>
                </a:solidFill>
              </a:rPr>
              <a:t>phân</a:t>
            </a:r>
            <a:r>
              <a:rPr lang="en-US" sz="2400">
                <a:solidFill>
                  <a:schemeClr val="bg1">
                    <a:lumMod val="60000"/>
                    <a:lumOff val="40000"/>
                  </a:schemeClr>
                </a:solidFill>
              </a:rPr>
              <a:t> </a:t>
            </a:r>
            <a:r>
              <a:rPr lang="en-US" sz="2400" err="1">
                <a:solidFill>
                  <a:schemeClr val="bg1">
                    <a:lumMod val="60000"/>
                    <a:lumOff val="40000"/>
                  </a:schemeClr>
                </a:solidFill>
              </a:rPr>
              <a:t>loại</a:t>
            </a:r>
            <a:r>
              <a:rPr lang="en-US" sz="2400">
                <a:solidFill>
                  <a:schemeClr val="bg1">
                    <a:lumMod val="60000"/>
                    <a:lumOff val="40000"/>
                  </a:schemeClr>
                </a:solidFill>
              </a:rPr>
              <a:t> </a:t>
            </a:r>
            <a:r>
              <a:rPr lang="en-US" sz="2400" err="1">
                <a:solidFill>
                  <a:schemeClr val="bg1">
                    <a:lumMod val="60000"/>
                    <a:lumOff val="40000"/>
                  </a:schemeClr>
                </a:solidFill>
              </a:rPr>
              <a:t>chúng</a:t>
            </a:r>
            <a:r>
              <a:rPr lang="en-US" sz="2400">
                <a:solidFill>
                  <a:srgbClr val="FFC000"/>
                </a:solidFill>
              </a:rPr>
              <a:t>.</a:t>
            </a:r>
            <a:endParaRPr lang="vi-VN" sz="2400">
              <a:solidFill>
                <a:srgbClr val="FFC000"/>
              </a:solidFill>
            </a:endParaRPr>
          </a:p>
          <a:p>
            <a:endParaRPr lang="en-US"/>
          </a:p>
          <a:p>
            <a:endParaRPr lang="en-US"/>
          </a:p>
        </p:txBody>
      </p:sp>
    </p:spTree>
    <p:extLst>
      <p:ext uri="{BB962C8B-B14F-4D97-AF65-F5344CB8AC3E}">
        <p14:creationId xmlns:p14="http://schemas.microsoft.com/office/powerpoint/2010/main" val="417473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200" b="0" i="0" dirty="0">
                <a:effectLst/>
                <a:latin typeface="Helvetica Neue"/>
                <a:ea typeface="Helvetica Neue"/>
                <a:cs typeface="Helvetica Neue"/>
                <a:sym typeface="Helvetica Neue"/>
              </a:rPr>
              <a:t>Bước tiếp theo là lặp lại toàn bộ quá trình chập cho từng </a:t>
            </a:r>
            <a:r>
              <a:rPr lang="vi-VN" dirty="0"/>
              <a:t>feature</a:t>
            </a:r>
            <a:r>
              <a:rPr lang="vi-VN" sz="2200" b="0" i="0" dirty="0">
                <a:effectLst/>
                <a:latin typeface="Helvetica Neue"/>
                <a:ea typeface="Helvetica Neue"/>
                <a:cs typeface="Helvetica Neue"/>
                <a:sym typeface="Helvetica Neue"/>
              </a:rPr>
              <a:t> khác. Kết quả là một tập hợp các hình ảnh đã được lọc, mỗi cái ứng với mỗi </a:t>
            </a:r>
            <a:r>
              <a:rPr lang="vi-VN" dirty="0"/>
              <a:t>filter</a:t>
            </a:r>
            <a:r>
              <a:rPr lang="vi-VN" sz="2200" b="0" i="0" dirty="0">
                <a:effectLst/>
                <a:latin typeface="Helvetica Neue"/>
                <a:ea typeface="Helvetica Neue"/>
                <a:cs typeface="Helvetica Neue"/>
                <a:sym typeface="Helvetica Neue"/>
              </a:rPr>
              <a:t> của chúng ta. Sẽ thuận tiện khi nhìn toàn bộ các thao tác tích chập như là một bước xử lý duy nhất. Trong </a:t>
            </a:r>
            <a:r>
              <a:rPr lang="vi-VN" dirty="0"/>
              <a:t>CNNs</a:t>
            </a:r>
            <a:r>
              <a:rPr lang="vi-VN" sz="2200" b="0" i="0" dirty="0">
                <a:effectLst/>
                <a:latin typeface="Helvetica Neue"/>
                <a:ea typeface="Helvetica Neue"/>
                <a:cs typeface="Helvetica Neue"/>
                <a:sym typeface="Helvetica Neue"/>
              </a:rPr>
              <a:t> cái này được gọi là một </a:t>
            </a:r>
            <a:r>
              <a:rPr lang="vi-VN" dirty="0"/>
              <a:t>layer</a:t>
            </a:r>
            <a:r>
              <a:rPr lang="vi-VN" sz="2200" b="0" i="0" dirty="0">
                <a:effectLst/>
                <a:latin typeface="Helvetica Neue"/>
                <a:ea typeface="Helvetica Neue"/>
                <a:cs typeface="Helvetica Neue"/>
                <a:sym typeface="Helvetica Neue"/>
              </a:rPr>
              <a:t> (lớp) tích chập, cho thấy gián tiếp rằng sẽ sớm có các </a:t>
            </a:r>
            <a:r>
              <a:rPr lang="vi-VN" dirty="0"/>
              <a:t>layer</a:t>
            </a:r>
            <a:r>
              <a:rPr lang="vi-VN" sz="2200" b="0" i="0" dirty="0">
                <a:effectLst/>
                <a:latin typeface="Helvetica Neue"/>
                <a:ea typeface="Helvetica Neue"/>
                <a:cs typeface="Helvetica Neue"/>
                <a:sym typeface="Helvetica Neue"/>
              </a:rPr>
              <a:t> khác được thêm vào.</a:t>
            </a:r>
            <a:endParaRPr lang="en-US" dirty="0"/>
          </a:p>
        </p:txBody>
      </p:sp>
    </p:spTree>
    <p:extLst>
      <p:ext uri="{BB962C8B-B14F-4D97-AF65-F5344CB8AC3E}">
        <p14:creationId xmlns:p14="http://schemas.microsoft.com/office/powerpoint/2010/main" val="1909835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200" b="1" i="0" dirty="0">
                <a:effectLst/>
                <a:latin typeface="Helvetica Neue"/>
                <a:ea typeface="Helvetica Neue"/>
                <a:cs typeface="Helvetica Neue"/>
                <a:sym typeface="Helvetica Neue"/>
              </a:rPr>
              <a:t>Stride</a:t>
            </a:r>
            <a:r>
              <a:rPr lang="vi-VN" sz="2200" b="0" i="0" dirty="0">
                <a:effectLst/>
                <a:latin typeface="Helvetica Neue"/>
                <a:ea typeface="Helvetica Neue"/>
                <a:cs typeface="Helvetica Neue"/>
                <a:sym typeface="Helvetica Neue"/>
              </a:rPr>
              <a:t> là khoảng cách giữa 2 </a:t>
            </a:r>
            <a:r>
              <a:rPr lang="vi-VN" sz="2200" b="1" i="0" dirty="0">
                <a:effectLst/>
                <a:latin typeface="Helvetica Neue"/>
                <a:ea typeface="Helvetica Neue"/>
                <a:cs typeface="Helvetica Neue"/>
                <a:sym typeface="Helvetica Neue"/>
              </a:rPr>
              <a:t>kernel</a:t>
            </a:r>
            <a:r>
              <a:rPr lang="vi-VN" sz="2200" b="0" i="0" dirty="0">
                <a:effectLst/>
                <a:latin typeface="Helvetica Neue"/>
                <a:ea typeface="Helvetica Neue"/>
                <a:cs typeface="Helvetica Neue"/>
                <a:sym typeface="Helvetica Neue"/>
              </a:rPr>
              <a:t> khi quét. Với stride = 1, </a:t>
            </a:r>
            <a:r>
              <a:rPr lang="vi-VN" sz="2200" b="1" i="0" dirty="0">
                <a:effectLst/>
                <a:latin typeface="Helvetica Neue"/>
                <a:ea typeface="Helvetica Neue"/>
                <a:cs typeface="Helvetica Neue"/>
                <a:sym typeface="Helvetica Neue"/>
              </a:rPr>
              <a:t>kernel</a:t>
            </a:r>
            <a:r>
              <a:rPr lang="vi-VN" sz="2200" b="0" i="0" dirty="0">
                <a:effectLst/>
                <a:latin typeface="Helvetica Neue"/>
                <a:ea typeface="Helvetica Neue"/>
                <a:cs typeface="Helvetica Neue"/>
                <a:sym typeface="Helvetica Neue"/>
              </a:rPr>
              <a:t> sẽ quét 2 ô ngay cạnh nhau, nhưng với stride = 2, </a:t>
            </a:r>
            <a:r>
              <a:rPr lang="vi-VN" sz="2200" b="1" i="0" dirty="0">
                <a:effectLst/>
                <a:latin typeface="Helvetica Neue"/>
                <a:ea typeface="Helvetica Neue"/>
                <a:cs typeface="Helvetica Neue"/>
                <a:sym typeface="Helvetica Neue"/>
              </a:rPr>
              <a:t>kernel</a:t>
            </a:r>
            <a:r>
              <a:rPr lang="vi-VN" sz="2200" b="0" i="0" dirty="0">
                <a:effectLst/>
                <a:latin typeface="Helvetica Neue"/>
                <a:ea typeface="Helvetica Neue"/>
                <a:cs typeface="Helvetica Neue"/>
                <a:sym typeface="Helvetica Neue"/>
              </a:rPr>
              <a:t> sẽ quét ô số 1 và ô số 3. Bỏ qua ô ở giữa. Điều này nhằm tránh việc lặp lại giá trị ở các ô bị quét.</a:t>
            </a:r>
            <a:br>
              <a:rPr lang="vi-VN" dirty="0"/>
            </a:br>
            <a:r>
              <a:rPr lang="vi-VN" sz="2200" b="0" i="0" dirty="0">
                <a:effectLst/>
                <a:latin typeface="Helvetica Neue"/>
                <a:ea typeface="Helvetica Neue"/>
                <a:cs typeface="Helvetica Neue"/>
                <a:sym typeface="Helvetica Neue"/>
              </a:rPr>
              <a:t>Stride = 1</a:t>
            </a:r>
            <a:endParaRPr lang="en-US" dirty="0"/>
          </a:p>
        </p:txBody>
      </p:sp>
    </p:spTree>
    <p:extLst>
      <p:ext uri="{BB962C8B-B14F-4D97-AF65-F5344CB8AC3E}">
        <p14:creationId xmlns:p14="http://schemas.microsoft.com/office/powerpoint/2010/main" val="3761849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dirty="0" err="1">
                <a:effectLst/>
                <a:latin typeface="Helvetica Neue"/>
                <a:ea typeface="Helvetica Neue"/>
                <a:cs typeface="Helvetica Neue"/>
                <a:sym typeface="Helvetica Neue"/>
              </a:rPr>
              <a:t>Chúng</a:t>
            </a:r>
            <a:r>
              <a:rPr lang="en-US" sz="2200" b="0" i="0" dirty="0">
                <a:effectLst/>
                <a:latin typeface="Helvetica Neue"/>
                <a:ea typeface="Helvetica Neue"/>
                <a:cs typeface="Helvetica Neue"/>
                <a:sym typeface="Helvetica Neue"/>
              </a:rPr>
              <a:t> ta </a:t>
            </a:r>
            <a:r>
              <a:rPr lang="en-US" sz="2200" b="0" i="0" dirty="0" err="1">
                <a:effectLst/>
                <a:latin typeface="Helvetica Neue"/>
                <a:ea typeface="Helvetica Neue"/>
                <a:cs typeface="Helvetica Neue"/>
                <a:sym typeface="Helvetica Neue"/>
              </a:rPr>
              <a:t>chọn</a:t>
            </a:r>
            <a:r>
              <a:rPr lang="en-US" sz="2200" b="0" i="0" dirty="0">
                <a:effectLst/>
                <a:latin typeface="Helvetica Neue"/>
                <a:ea typeface="Helvetica Neue"/>
                <a:cs typeface="Helvetica Neue"/>
                <a:sym typeface="Helvetica Neue"/>
              </a:rPr>
              <a:t> stride </a:t>
            </a:r>
            <a:r>
              <a:rPr lang="en-US" sz="2200" b="0" i="0" dirty="0" err="1">
                <a:effectLst/>
                <a:latin typeface="Helvetica Neue"/>
                <a:ea typeface="Helvetica Neue"/>
                <a:cs typeface="Helvetica Neue"/>
                <a:sym typeface="Helvetica Neue"/>
              </a:rPr>
              <a:t>và</a:t>
            </a:r>
            <a:r>
              <a:rPr lang="en-US" sz="2200" b="0" i="0" dirty="0">
                <a:effectLst/>
                <a:latin typeface="Helvetica Neue"/>
                <a:ea typeface="Helvetica Neue"/>
                <a:cs typeface="Helvetica Neue"/>
                <a:sym typeface="Helvetica Neue"/>
              </a:rPr>
              <a:t> size </a:t>
            </a:r>
            <a:r>
              <a:rPr lang="en-US" sz="2200" b="0" i="0" dirty="0" err="1">
                <a:effectLst/>
                <a:latin typeface="Helvetica Neue"/>
                <a:ea typeface="Helvetica Neue"/>
                <a:cs typeface="Helvetica Neue"/>
                <a:sym typeface="Helvetica Neue"/>
              </a:rPr>
              <a:t>của</a:t>
            </a:r>
            <a:r>
              <a:rPr lang="en-US" sz="2200" b="0" i="0" dirty="0">
                <a:effectLst/>
                <a:latin typeface="Helvetica Neue"/>
                <a:ea typeface="Helvetica Neue"/>
                <a:cs typeface="Helvetica Neue"/>
                <a:sym typeface="Helvetica Neue"/>
              </a:rPr>
              <a:t> kernel </a:t>
            </a:r>
            <a:r>
              <a:rPr lang="en-US" sz="2200" b="0" i="0" dirty="0" err="1">
                <a:effectLst/>
                <a:latin typeface="Helvetica Neue"/>
                <a:ea typeface="Helvetica Neue"/>
                <a:cs typeface="Helvetica Neue"/>
                <a:sym typeface="Helvetica Neue"/>
              </a:rPr>
              <a:t>càng</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lớn</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thì</a:t>
            </a:r>
            <a:r>
              <a:rPr lang="en-US" sz="2200" b="0" i="0" dirty="0">
                <a:effectLst/>
                <a:latin typeface="Helvetica Neue"/>
                <a:ea typeface="Helvetica Neue"/>
                <a:cs typeface="Helvetica Neue"/>
                <a:sym typeface="Helvetica Neue"/>
              </a:rPr>
              <a:t> size </a:t>
            </a:r>
            <a:r>
              <a:rPr lang="en-US" sz="2200" b="0" i="0" dirty="0" err="1">
                <a:effectLst/>
                <a:latin typeface="Helvetica Neue"/>
                <a:ea typeface="Helvetica Neue"/>
                <a:cs typeface="Helvetica Neue"/>
                <a:sym typeface="Helvetica Neue"/>
              </a:rPr>
              <a:t>của</a:t>
            </a:r>
            <a:r>
              <a:rPr lang="en-US" sz="2200" b="0" i="0" dirty="0">
                <a:effectLst/>
                <a:latin typeface="Helvetica Neue"/>
                <a:ea typeface="Helvetica Neue"/>
                <a:cs typeface="Helvetica Neue"/>
                <a:sym typeface="Helvetica Neue"/>
              </a:rPr>
              <a:t> feature map </a:t>
            </a:r>
            <a:r>
              <a:rPr lang="en-US" sz="2200" b="0" i="0" dirty="0" err="1">
                <a:effectLst/>
                <a:latin typeface="Helvetica Neue"/>
                <a:ea typeface="Helvetica Neue"/>
                <a:cs typeface="Helvetica Neue"/>
                <a:sym typeface="Helvetica Neue"/>
              </a:rPr>
              <a:t>càng</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nhỏ</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một</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phần</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lý</a:t>
            </a:r>
            <a:r>
              <a:rPr lang="en-US" sz="2200" b="0" i="0" dirty="0">
                <a:effectLst/>
                <a:latin typeface="Helvetica Neue"/>
                <a:ea typeface="Helvetica Neue"/>
                <a:cs typeface="Helvetica Neue"/>
                <a:sym typeface="Helvetica Neue"/>
              </a:rPr>
              <a:t> do </a:t>
            </a:r>
            <a:r>
              <a:rPr lang="en-US" sz="2200" b="0" i="0" dirty="0" err="1">
                <a:effectLst/>
                <a:latin typeface="Helvetica Neue"/>
                <a:ea typeface="Helvetica Neue"/>
                <a:cs typeface="Helvetica Neue"/>
                <a:sym typeface="Helvetica Neue"/>
              </a:rPr>
              <a:t>đó</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là</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bởi</a:t>
            </a:r>
            <a:r>
              <a:rPr lang="en-US" sz="2200" b="0" i="0" dirty="0">
                <a:effectLst/>
                <a:latin typeface="Helvetica Neue"/>
                <a:ea typeface="Helvetica Neue"/>
                <a:cs typeface="Helvetica Neue"/>
                <a:sym typeface="Helvetica Neue"/>
              </a:rPr>
              <a:t> kernel </a:t>
            </a:r>
            <a:r>
              <a:rPr lang="en-US" sz="2200" b="0" i="0" dirty="0" err="1">
                <a:effectLst/>
                <a:latin typeface="Helvetica Neue"/>
                <a:ea typeface="Helvetica Neue"/>
                <a:cs typeface="Helvetica Neue"/>
                <a:sym typeface="Helvetica Neue"/>
              </a:rPr>
              <a:t>phải</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nằm</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hoàn</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toàn</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trong</a:t>
            </a:r>
            <a:r>
              <a:rPr lang="en-US" sz="2200" b="0" i="0" dirty="0">
                <a:effectLst/>
                <a:latin typeface="Helvetica Neue"/>
                <a:ea typeface="Helvetica Neue"/>
                <a:cs typeface="Helvetica Neue"/>
                <a:sym typeface="Helvetica Neue"/>
              </a:rPr>
              <a:t> input. </a:t>
            </a:r>
            <a:r>
              <a:rPr lang="en-US" sz="2200" b="0" i="0" dirty="0" err="1">
                <a:effectLst/>
                <a:latin typeface="Helvetica Neue"/>
                <a:ea typeface="Helvetica Neue"/>
                <a:cs typeface="Helvetica Neue"/>
                <a:sym typeface="Helvetica Neue"/>
              </a:rPr>
              <a:t>Có</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một</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cách</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để</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giữ</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nguyên</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kích</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cỡ</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của</a:t>
            </a:r>
            <a:r>
              <a:rPr lang="en-US" sz="2200" b="0" i="0" dirty="0">
                <a:effectLst/>
                <a:latin typeface="Helvetica Neue"/>
                <a:ea typeface="Helvetica Neue"/>
                <a:cs typeface="Helvetica Neue"/>
                <a:sym typeface="Helvetica Neue"/>
              </a:rPr>
              <a:t> feature map so </a:t>
            </a:r>
            <a:r>
              <a:rPr lang="en-US" sz="2200" b="0" i="0" dirty="0" err="1">
                <a:effectLst/>
                <a:latin typeface="Helvetica Neue"/>
                <a:ea typeface="Helvetica Neue"/>
                <a:cs typeface="Helvetica Neue"/>
                <a:sym typeface="Helvetica Neue"/>
              </a:rPr>
              <a:t>với</a:t>
            </a:r>
            <a:r>
              <a:rPr lang="en-US" sz="2200" b="0" i="0" dirty="0">
                <a:effectLst/>
                <a:latin typeface="Helvetica Neue"/>
                <a:ea typeface="Helvetica Neue"/>
                <a:cs typeface="Helvetica Neue"/>
                <a:sym typeface="Helvetica Neue"/>
              </a:rPr>
              <a:t> ban </a:t>
            </a:r>
            <a:r>
              <a:rPr lang="en-US" sz="2200" b="0" i="0" dirty="0" err="1">
                <a:effectLst/>
                <a:latin typeface="Helvetica Neue"/>
                <a:ea typeface="Helvetica Neue"/>
                <a:cs typeface="Helvetica Neue"/>
                <a:sym typeface="Helvetica Neue"/>
              </a:rPr>
              <a:t>đầu</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Đấy</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là</a:t>
            </a:r>
            <a:r>
              <a:rPr lang="en-US" sz="2200" b="0" i="0" dirty="0">
                <a:effectLst/>
                <a:latin typeface="Helvetica Neue"/>
                <a:ea typeface="Helvetica Neue"/>
                <a:cs typeface="Helvetica Neue"/>
                <a:sym typeface="Helvetica Neue"/>
              </a:rPr>
              <a:t> </a:t>
            </a:r>
            <a:r>
              <a:rPr lang="en-US" sz="2200" b="1" i="0" dirty="0">
                <a:effectLst/>
                <a:latin typeface="Helvetica Neue"/>
                <a:ea typeface="Helvetica Neue"/>
                <a:cs typeface="Helvetica Neue"/>
                <a:sym typeface="Helvetica Neue"/>
              </a:rPr>
              <a:t>Padding</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Khi</a:t>
            </a:r>
            <a:r>
              <a:rPr lang="en-US" sz="2200" b="0" i="0" dirty="0">
                <a:effectLst/>
                <a:latin typeface="Helvetica Neue"/>
                <a:ea typeface="Helvetica Neue"/>
                <a:cs typeface="Helvetica Neue"/>
                <a:sym typeface="Helvetica Neue"/>
              </a:rPr>
              <a:t> ta </a:t>
            </a:r>
            <a:r>
              <a:rPr lang="en-US" sz="2200" b="0" i="0" dirty="0" err="1">
                <a:effectLst/>
                <a:latin typeface="Helvetica Neue"/>
                <a:ea typeface="Helvetica Neue"/>
                <a:cs typeface="Helvetica Neue"/>
                <a:sym typeface="Helvetica Neue"/>
              </a:rPr>
              <a:t>điều</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chỉnh</a:t>
            </a:r>
            <a:r>
              <a:rPr lang="en-US" sz="2200" b="0" i="0" dirty="0">
                <a:effectLst/>
                <a:latin typeface="Helvetica Neue"/>
                <a:ea typeface="Helvetica Neue"/>
                <a:cs typeface="Helvetica Neue"/>
                <a:sym typeface="Helvetica Neue"/>
              </a:rPr>
              <a:t> padding = 1, </a:t>
            </a:r>
            <a:r>
              <a:rPr lang="en-US" sz="2200" b="0" i="0" dirty="0" err="1">
                <a:effectLst/>
                <a:latin typeface="Helvetica Neue"/>
                <a:ea typeface="Helvetica Neue"/>
                <a:cs typeface="Helvetica Neue"/>
                <a:sym typeface="Helvetica Neue"/>
              </a:rPr>
              <a:t>tức</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là</a:t>
            </a:r>
            <a:r>
              <a:rPr lang="en-US" sz="2200" b="0" i="0" dirty="0">
                <a:effectLst/>
                <a:latin typeface="Helvetica Neue"/>
                <a:ea typeface="Helvetica Neue"/>
                <a:cs typeface="Helvetica Neue"/>
                <a:sym typeface="Helvetica Neue"/>
              </a:rPr>
              <a:t> ta </a:t>
            </a:r>
            <a:r>
              <a:rPr lang="en-US" sz="2200" b="0" i="0" dirty="0" err="1">
                <a:effectLst/>
                <a:latin typeface="Helvetica Neue"/>
                <a:ea typeface="Helvetica Neue"/>
                <a:cs typeface="Helvetica Neue"/>
                <a:sym typeface="Helvetica Neue"/>
              </a:rPr>
              <a:t>đã</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thêm</a:t>
            </a:r>
            <a:r>
              <a:rPr lang="en-US" sz="2200" b="0" i="0" dirty="0">
                <a:effectLst/>
                <a:latin typeface="Helvetica Neue"/>
                <a:ea typeface="Helvetica Neue"/>
                <a:cs typeface="Helvetica Neue"/>
                <a:sym typeface="Helvetica Neue"/>
              </a:rPr>
              <a:t> 1 ô </a:t>
            </a:r>
            <a:r>
              <a:rPr lang="en-US" sz="2200" b="0" i="0" dirty="0" err="1">
                <a:effectLst/>
                <a:latin typeface="Helvetica Neue"/>
                <a:ea typeface="Helvetica Neue"/>
                <a:cs typeface="Helvetica Neue"/>
                <a:sym typeface="Helvetica Neue"/>
              </a:rPr>
              <a:t>bọc</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xung</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quanh</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các</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cạnh</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của</a:t>
            </a:r>
            <a:r>
              <a:rPr lang="en-US" sz="2200" b="0" i="0" dirty="0">
                <a:effectLst/>
                <a:latin typeface="Helvetica Neue"/>
                <a:ea typeface="Helvetica Neue"/>
                <a:cs typeface="Helvetica Neue"/>
                <a:sym typeface="Helvetica Neue"/>
              </a:rPr>
              <a:t> input, </a:t>
            </a:r>
            <a:r>
              <a:rPr lang="en-US" sz="2200" b="0" i="0" dirty="0" err="1">
                <a:effectLst/>
                <a:latin typeface="Helvetica Neue"/>
                <a:ea typeface="Helvetica Neue"/>
                <a:cs typeface="Helvetica Neue"/>
                <a:sym typeface="Helvetica Neue"/>
              </a:rPr>
              <a:t>muốn</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phần</a:t>
            </a:r>
            <a:r>
              <a:rPr lang="en-US" sz="2200" b="0" i="0" dirty="0">
                <a:effectLst/>
                <a:latin typeface="Helvetica Neue"/>
                <a:ea typeface="Helvetica Neue"/>
                <a:cs typeface="Helvetica Neue"/>
                <a:sym typeface="Helvetica Neue"/>
              </a:rPr>
              <a:t> </a:t>
            </a:r>
            <a:r>
              <a:rPr lang="en-US" sz="2200" b="0" i="1" dirty="0" err="1">
                <a:effectLst/>
                <a:latin typeface="Helvetica Neue"/>
                <a:ea typeface="Helvetica Neue"/>
                <a:cs typeface="Helvetica Neue"/>
                <a:sym typeface="Helvetica Neue"/>
              </a:rPr>
              <a:t>bọc</a:t>
            </a:r>
            <a:r>
              <a:rPr lang="en-US" sz="2200" b="0" i="0" dirty="0" err="1">
                <a:effectLst/>
                <a:latin typeface="Helvetica Neue"/>
                <a:ea typeface="Helvetica Neue"/>
                <a:cs typeface="Helvetica Neue"/>
                <a:sym typeface="Helvetica Neue"/>
              </a:rPr>
              <a:t>này</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càng</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dày</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thì</a:t>
            </a:r>
            <a:r>
              <a:rPr lang="en-US" sz="2200" b="0" i="0" dirty="0">
                <a:effectLst/>
                <a:latin typeface="Helvetica Neue"/>
                <a:ea typeface="Helvetica Neue"/>
                <a:cs typeface="Helvetica Neue"/>
                <a:sym typeface="Helvetica Neue"/>
              </a:rPr>
              <a:t> ta </a:t>
            </a:r>
            <a:r>
              <a:rPr lang="en-US" sz="2200" b="0" i="0" dirty="0" err="1">
                <a:effectLst/>
                <a:latin typeface="Helvetica Neue"/>
                <a:ea typeface="Helvetica Neue"/>
                <a:cs typeface="Helvetica Neue"/>
                <a:sym typeface="Helvetica Neue"/>
              </a:rPr>
              <a:t>cần</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phải</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tăng</a:t>
            </a:r>
            <a:r>
              <a:rPr lang="en-US" sz="2200" b="0" i="0" dirty="0">
                <a:effectLst/>
                <a:latin typeface="Helvetica Neue"/>
                <a:ea typeface="Helvetica Neue"/>
                <a:cs typeface="Helvetica Neue"/>
                <a:sym typeface="Helvetica Neue"/>
              </a:rPr>
              <a:t> padding </a:t>
            </a:r>
            <a:r>
              <a:rPr lang="en-US" sz="2200" b="0" i="0" dirty="0" err="1">
                <a:effectLst/>
                <a:latin typeface="Helvetica Neue"/>
                <a:ea typeface="Helvetica Neue"/>
                <a:cs typeface="Helvetica Neue"/>
                <a:sym typeface="Helvetica Neue"/>
              </a:rPr>
              <a:t>lên</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Hãy</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nhìn</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vào</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ví</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dụ</a:t>
            </a:r>
            <a:r>
              <a:rPr lang="en-US" sz="2200" b="0" i="0" dirty="0">
                <a:effectLst/>
                <a:latin typeface="Helvetica Neue"/>
                <a:ea typeface="Helvetica Neue"/>
                <a:cs typeface="Helvetica Neue"/>
                <a:sym typeface="Helvetica Neue"/>
              </a:rPr>
              <a:t> </a:t>
            </a:r>
            <a:r>
              <a:rPr lang="en-US" sz="2200" b="0" i="0" dirty="0" err="1">
                <a:effectLst/>
                <a:latin typeface="Helvetica Neue"/>
                <a:ea typeface="Helvetica Neue"/>
                <a:cs typeface="Helvetica Neue"/>
                <a:sym typeface="Helvetica Neue"/>
              </a:rPr>
              <a:t>sau</a:t>
            </a:r>
            <a:r>
              <a:rPr lang="en-US" sz="2200" b="0" i="0" dirty="0">
                <a:effectLst/>
                <a:latin typeface="Helvetica Neue"/>
                <a:ea typeface="Helvetica Neue"/>
                <a:cs typeface="Helvetica Neue"/>
                <a:sym typeface="Helvetica Neue"/>
              </a:rPr>
              <a:t>, ta </a:t>
            </a:r>
            <a:r>
              <a:rPr lang="en-US" sz="2200" b="0" i="0" dirty="0" err="1">
                <a:effectLst/>
                <a:latin typeface="Helvetica Neue"/>
                <a:ea typeface="Helvetica Neue"/>
                <a:cs typeface="Helvetica Neue"/>
                <a:sym typeface="Helvetica Neue"/>
              </a:rPr>
              <a:t>xét</a:t>
            </a:r>
            <a:r>
              <a:rPr lang="en-US" sz="2200" b="0" i="0" dirty="0">
                <a:effectLst/>
                <a:latin typeface="Helvetica Neue"/>
                <a:ea typeface="Helvetica Neue"/>
                <a:cs typeface="Helvetica Neue"/>
                <a:sym typeface="Helvetica Neue"/>
              </a:rPr>
              <a:t> padding = 1:</a:t>
            </a:r>
            <a:endParaRPr lang="en-US" dirty="0"/>
          </a:p>
        </p:txBody>
      </p:sp>
    </p:spTree>
    <p:extLst>
      <p:ext uri="{BB962C8B-B14F-4D97-AF65-F5344CB8AC3E}">
        <p14:creationId xmlns:p14="http://schemas.microsoft.com/office/powerpoint/2010/main" val="1363222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200" b="0" i="0" dirty="0">
                <a:effectLst/>
                <a:latin typeface="Helvetica Neue"/>
                <a:ea typeface="Helvetica Neue"/>
                <a:cs typeface="Helvetica Neue"/>
                <a:sym typeface="Helvetica Neue"/>
              </a:rPr>
              <a:t>Một công cụ mạnh mẽ khác mà </a:t>
            </a:r>
            <a:r>
              <a:rPr lang="vi-VN" dirty="0"/>
              <a:t>CNNs</a:t>
            </a:r>
            <a:r>
              <a:rPr lang="vi-VN" sz="2200" b="0" i="0" dirty="0">
                <a:effectLst/>
                <a:latin typeface="Helvetica Neue"/>
                <a:ea typeface="Helvetica Neue"/>
                <a:cs typeface="Helvetica Neue"/>
                <a:sym typeface="Helvetica Neue"/>
              </a:rPr>
              <a:t> sử dụng được gọi là </a:t>
            </a:r>
            <a:r>
              <a:rPr lang="vi-VN" dirty="0"/>
              <a:t>pooling</a:t>
            </a:r>
            <a:r>
              <a:rPr lang="vi-VN" sz="2200" b="0" i="0" dirty="0">
                <a:effectLst/>
                <a:latin typeface="Helvetica Neue"/>
                <a:ea typeface="Helvetica Neue"/>
                <a:cs typeface="Helvetica Neue"/>
                <a:sym typeface="Helvetica Neue"/>
              </a:rPr>
              <a:t>. </a:t>
            </a:r>
            <a:r>
              <a:rPr lang="vi-VN" dirty="0"/>
              <a:t>Pooling</a:t>
            </a:r>
            <a:r>
              <a:rPr lang="vi-VN" sz="2200" b="0" i="0" dirty="0">
                <a:effectLst/>
                <a:latin typeface="Helvetica Neue"/>
                <a:ea typeface="Helvetica Neue"/>
                <a:cs typeface="Helvetica Neue"/>
                <a:sym typeface="Helvetica Neue"/>
              </a:rPr>
              <a:t> là một cách lấy những hình ảnh lớn và làm co chúng lại trong khi vẫn giữ các thông tin quan trọng nhất trong đó. </a:t>
            </a:r>
            <a:r>
              <a:rPr lang="vi-VN" dirty="0"/>
              <a:t>Pooling</a:t>
            </a:r>
            <a:r>
              <a:rPr lang="vi-VN" sz="2200" b="0" i="0" dirty="0">
                <a:effectLst/>
                <a:latin typeface="Helvetica Neue"/>
                <a:ea typeface="Helvetica Neue"/>
                <a:cs typeface="Helvetica Neue"/>
                <a:sym typeface="Helvetica Neue"/>
              </a:rPr>
              <a:t> chỉ dùng kiến thức toán của lớp hai. Nó bao gồm việc duyệt bước một ô vuông cửa sổ nhỏ dọc trên một hình ảnh và lấy giá trị lớn nhất từ cửa sổ ở mỗi bước. Trong thực tế, một cửa sổ có cạnh 2 hoặc 3 điểm ảnh và duyệt bước mỗi 2 điểm ảnh là được.</a:t>
            </a:r>
            <a:endParaRPr lang="en-US" dirty="0"/>
          </a:p>
        </p:txBody>
      </p:sp>
    </p:spTree>
    <p:extLst>
      <p:ext uri="{BB962C8B-B14F-4D97-AF65-F5344CB8AC3E}">
        <p14:creationId xmlns:p14="http://schemas.microsoft.com/office/powerpoint/2010/main" val="826654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200" b="0" i="0" dirty="0">
                <a:effectLst/>
                <a:latin typeface="Helvetica Neue"/>
                <a:ea typeface="Helvetica Neue"/>
                <a:cs typeface="Helvetica Neue"/>
                <a:sym typeface="Helvetica Neue"/>
              </a:rPr>
              <a:t>Sau khi </a:t>
            </a:r>
            <a:r>
              <a:rPr lang="vi-VN" dirty="0"/>
              <a:t>pooling</a:t>
            </a:r>
            <a:r>
              <a:rPr lang="vi-VN" sz="2200" b="0" i="0" dirty="0">
                <a:effectLst/>
                <a:latin typeface="Helvetica Neue"/>
                <a:ea typeface="Helvetica Neue"/>
                <a:cs typeface="Helvetica Neue"/>
                <a:sym typeface="Helvetica Neue"/>
              </a:rPr>
              <a:t>, một hình ảnh sẽ có khoảng một phần tư số điểm ảnh so với lúc bắt đầu. Vì nó giữ các giá trị lớn nhất từ mỗi cửa sổ, nó sẽ bảo toàn tính khớp của mỗi </a:t>
            </a:r>
            <a:r>
              <a:rPr lang="vi-VN" dirty="0"/>
              <a:t>feature</a:t>
            </a:r>
            <a:r>
              <a:rPr lang="vi-VN" sz="2200" b="0" i="0" dirty="0">
                <a:effectLst/>
                <a:latin typeface="Helvetica Neue"/>
                <a:ea typeface="Helvetica Neue"/>
                <a:cs typeface="Helvetica Neue"/>
                <a:sym typeface="Helvetica Neue"/>
              </a:rPr>
              <a:t> bên trong cửa sổ. Nghĩa là nó không quan tâm quá nhiều về vị trí chính xác nơi </a:t>
            </a:r>
            <a:r>
              <a:rPr lang="vi-VN" dirty="0"/>
              <a:t>feature</a:t>
            </a:r>
            <a:r>
              <a:rPr lang="vi-VN" sz="2200" b="0" i="0" dirty="0">
                <a:effectLst/>
                <a:latin typeface="Helvetica Neue"/>
                <a:ea typeface="Helvetica Neue"/>
                <a:cs typeface="Helvetica Neue"/>
                <a:sym typeface="Helvetica Neue"/>
              </a:rPr>
              <a:t> khớp, miễn là nó khớp ở chỗ nào đó trong cửa sổ. Kết quả là </a:t>
            </a:r>
            <a:r>
              <a:rPr lang="vi-VN" dirty="0"/>
              <a:t>CNNs</a:t>
            </a:r>
            <a:r>
              <a:rPr lang="vi-VN" sz="2200" b="0" i="0" dirty="0">
                <a:effectLst/>
                <a:latin typeface="Helvetica Neue"/>
                <a:ea typeface="Helvetica Neue"/>
                <a:cs typeface="Helvetica Neue"/>
                <a:sym typeface="Helvetica Neue"/>
              </a:rPr>
              <a:t> có thể tìm xem liệu một </a:t>
            </a:r>
            <a:r>
              <a:rPr lang="vi-VN" dirty="0"/>
              <a:t>feature</a:t>
            </a:r>
            <a:r>
              <a:rPr lang="vi-VN" sz="2200" b="0" i="0" dirty="0">
                <a:effectLst/>
                <a:latin typeface="Helvetica Neue"/>
                <a:ea typeface="Helvetica Neue"/>
                <a:cs typeface="Helvetica Neue"/>
                <a:sym typeface="Helvetica Neue"/>
              </a:rPr>
              <a:t> có nằm trong hình ảnh mà không cần lo nó nằm ở đâu. Điều này giúp giải quyết vấn đề của máy tính là quá trực nghĩa.</a:t>
            </a:r>
            <a:endParaRPr lang="en-US" dirty="0"/>
          </a:p>
        </p:txBody>
      </p:sp>
    </p:spTree>
    <p:extLst>
      <p:ext uri="{BB962C8B-B14F-4D97-AF65-F5344CB8AC3E}">
        <p14:creationId xmlns:p14="http://schemas.microsoft.com/office/powerpoint/2010/main" val="2174019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200" b="0" i="0" dirty="0">
                <a:effectLst/>
                <a:latin typeface="Helvetica Neue"/>
                <a:ea typeface="Helvetica Neue"/>
                <a:cs typeface="Helvetica Neue"/>
                <a:sym typeface="Helvetica Neue"/>
              </a:rPr>
              <a:t>Một </a:t>
            </a:r>
            <a:r>
              <a:rPr lang="vi-VN" dirty="0"/>
              <a:t>layer</a:t>
            </a:r>
            <a:r>
              <a:rPr lang="vi-VN" sz="2200" b="0" i="0" dirty="0">
                <a:effectLst/>
                <a:latin typeface="Helvetica Neue"/>
                <a:ea typeface="Helvetica Neue"/>
                <a:cs typeface="Helvetica Neue"/>
                <a:sym typeface="Helvetica Neue"/>
              </a:rPr>
              <a:t> </a:t>
            </a:r>
            <a:r>
              <a:rPr lang="vi-VN" dirty="0"/>
              <a:t>pooling</a:t>
            </a:r>
            <a:r>
              <a:rPr lang="vi-VN" sz="2200" b="0" i="0" dirty="0">
                <a:effectLst/>
                <a:latin typeface="Helvetica Neue"/>
                <a:ea typeface="Helvetica Neue"/>
                <a:cs typeface="Helvetica Neue"/>
                <a:sym typeface="Helvetica Neue"/>
              </a:rPr>
              <a:t> là hoạt động thực hiện </a:t>
            </a:r>
            <a:r>
              <a:rPr lang="vi-VN" dirty="0"/>
              <a:t>pooling</a:t>
            </a:r>
            <a:r>
              <a:rPr lang="vi-VN" sz="2200" b="0" i="0" dirty="0">
                <a:effectLst/>
                <a:latin typeface="Helvetica Neue"/>
                <a:ea typeface="Helvetica Neue"/>
                <a:cs typeface="Helvetica Neue"/>
                <a:sym typeface="Helvetica Neue"/>
              </a:rPr>
              <a:t> trên một hình ảnh hoặc một tập các hình ảnh. Đầu ra sẽ có cùng số lượng hình ảnh, nhưng mỗi cái sẽ có điểm ảnh ít hơn. Điều này cũng rất hữu ích trong việc quản lý tải trọng tính toán. Hạ một tấm ảnh 8 megapixel xuống còn 2 megapixel sẽ giúp mọi xử lý tải về trở nên dễ dàng.</a:t>
            </a:r>
            <a:endParaRPr lang="en-US" dirty="0"/>
          </a:p>
        </p:txBody>
      </p:sp>
    </p:spTree>
    <p:extLst>
      <p:ext uri="{BB962C8B-B14F-4D97-AF65-F5344CB8AC3E}">
        <p14:creationId xmlns:p14="http://schemas.microsoft.com/office/powerpoint/2010/main" val="2529590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err="1">
                <a:effectLst/>
                <a:latin typeface="Helvetica Neue"/>
                <a:ea typeface="Helvetica Neue"/>
                <a:cs typeface="Helvetica Neue"/>
                <a:sym typeface="Helvetica Neue"/>
              </a:rPr>
              <a:t>Đóng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vai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trò</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nhỏ</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nhưng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quan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trọng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trong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quá</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trình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này</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là</a:t>
            </a:r>
            <a:r>
              <a:rPr lang="en-US" sz="2200" dirty="0">
                <a:effectLst/>
                <a:latin typeface="Helvetica Neue"/>
                <a:ea typeface="Helvetica Neue"/>
                <a:cs typeface="Helvetica Neue"/>
                <a:sym typeface="Helvetica Neue"/>
              </a:rPr>
              <a:t>  Rectified Linear Unit </a:t>
            </a:r>
            <a:r>
              <a:rPr lang="en-US" sz="2200" dirty="0" err="1">
                <a:effectLst/>
                <a:latin typeface="Helvetica Neue"/>
                <a:ea typeface="Helvetica Neue"/>
                <a:cs typeface="Helvetica Neue"/>
                <a:sym typeface="Helvetica Neue"/>
              </a:rPr>
              <a:t>hoặc</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ReLU</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Toán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của</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cái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này</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cũng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rất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đơn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giản</a:t>
            </a:r>
            <a:r>
              <a:rPr lang="en-US" sz="2200" dirty="0">
                <a:effectLst/>
                <a:latin typeface="Helvetica Neue"/>
                <a:ea typeface="Helvetica Neue"/>
                <a:cs typeface="Helvetica Neue"/>
                <a:sym typeface="Helvetica Neue"/>
              </a:rPr>
              <a:t> -- </a:t>
            </a:r>
            <a:r>
              <a:rPr lang="en-US" sz="2200" dirty="0" err="1">
                <a:effectLst/>
                <a:latin typeface="Helvetica Neue"/>
                <a:ea typeface="Helvetica Neue"/>
                <a:cs typeface="Helvetica Neue"/>
                <a:sym typeface="Helvetica Neue"/>
              </a:rPr>
              <a:t>bất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cứ</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nơi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nào</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có</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số</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âm</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hoán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đổi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nó</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với</a:t>
            </a:r>
            <a:r>
              <a:rPr lang="en-US" sz="2200" dirty="0">
                <a:effectLst/>
                <a:latin typeface="Helvetica Neue"/>
                <a:ea typeface="Helvetica Neue"/>
                <a:cs typeface="Helvetica Neue"/>
                <a:sym typeface="Helvetica Neue"/>
              </a:rPr>
              <a:t> 0. </a:t>
            </a:r>
            <a:r>
              <a:rPr lang="en-US" sz="2200" dirty="0" err="1">
                <a:effectLst/>
                <a:latin typeface="Helvetica Neue"/>
                <a:ea typeface="Helvetica Neue"/>
                <a:cs typeface="Helvetica Neue"/>
                <a:sym typeface="Helvetica Neue"/>
              </a:rPr>
              <a:t>Điều</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này</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giúp</a:t>
            </a:r>
            <a:r>
              <a:rPr lang="en-US" sz="2200" dirty="0">
                <a:effectLst/>
                <a:latin typeface="Helvetica Neue"/>
                <a:ea typeface="Helvetica Neue"/>
                <a:cs typeface="Helvetica Neue"/>
                <a:sym typeface="Helvetica Neue"/>
              </a:rPr>
              <a:t> CNN </a:t>
            </a:r>
            <a:r>
              <a:rPr lang="en-US" sz="2200" dirty="0" err="1">
                <a:effectLst/>
                <a:latin typeface="Helvetica Neue"/>
                <a:ea typeface="Helvetica Neue"/>
                <a:cs typeface="Helvetica Neue"/>
                <a:sym typeface="Helvetica Neue"/>
              </a:rPr>
              <a:t>giữ</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vững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sự</a:t>
            </a:r>
            <a:r>
              <a:rPr lang="en-US" sz="2200" dirty="0">
                <a:effectLst/>
                <a:latin typeface="Helvetica Neue"/>
                <a:ea typeface="Helvetica Neue"/>
                <a:cs typeface="Helvetica Neue"/>
                <a:sym typeface="Helvetica Neue"/>
              </a:rPr>
              <a:t> tin </a:t>
            </a:r>
            <a:r>
              <a:rPr lang="en-US" sz="2200" dirty="0" err="1">
                <a:effectLst/>
                <a:latin typeface="Helvetica Neue"/>
                <a:ea typeface="Helvetica Neue"/>
                <a:cs typeface="Helvetica Neue"/>
                <a:sym typeface="Helvetica Neue"/>
              </a:rPr>
              <a:t>cậy</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toán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học</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bằng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cách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giữ</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các</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giá</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trị</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đã</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được</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học</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khỏi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bị</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mắc</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kẹt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gần</a:t>
            </a:r>
            <a:r>
              <a:rPr lang="en-US" sz="2200" dirty="0">
                <a:effectLst/>
                <a:latin typeface="Helvetica Neue"/>
                <a:ea typeface="Helvetica Neue"/>
                <a:cs typeface="Helvetica Neue"/>
                <a:sym typeface="Helvetica Neue"/>
              </a:rPr>
              <a:t> 0 </a:t>
            </a:r>
            <a:r>
              <a:rPr lang="en-US" sz="2200" dirty="0" err="1">
                <a:effectLst/>
                <a:latin typeface="Helvetica Neue"/>
                <a:ea typeface="Helvetica Neue"/>
                <a:cs typeface="Helvetica Neue"/>
                <a:sym typeface="Helvetica Neue"/>
              </a:rPr>
              <a:t>hoặc</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bị</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thổi</a:t>
            </a:r>
            <a:r>
              <a:rPr lang="en-US" sz="2200" dirty="0">
                <a:effectLst/>
                <a:latin typeface="Helvetica Neue"/>
                <a:ea typeface="Helvetica Neue"/>
                <a:cs typeface="Helvetica Neue"/>
                <a:sym typeface="Helvetica Neue"/>
              </a:rPr>
              <a:t> bay </a:t>
            </a:r>
            <a:r>
              <a:rPr lang="en-US" sz="2200" dirty="0" err="1">
                <a:effectLst/>
                <a:latin typeface="Helvetica Neue"/>
                <a:ea typeface="Helvetica Neue"/>
                <a:cs typeface="Helvetica Neue"/>
                <a:sym typeface="Helvetica Neue"/>
              </a:rPr>
              <a:t>về</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vô</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tận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Đó</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là</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thứ</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dầu</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mỡ</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bôi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trơn</a:t>
            </a:r>
            <a:r>
              <a:rPr lang="en-US" sz="2200" dirty="0">
                <a:effectLst/>
                <a:latin typeface="Helvetica Neue"/>
                <a:ea typeface="Helvetica Neue"/>
                <a:cs typeface="Helvetica Neue"/>
                <a:sym typeface="Helvetica Neue"/>
              </a:rPr>
              <a:t> CNNs- </a:t>
            </a:r>
            <a:r>
              <a:rPr lang="en-US" sz="2200" dirty="0" err="1">
                <a:effectLst/>
                <a:latin typeface="Helvetica Neue"/>
                <a:ea typeface="Helvetica Neue"/>
                <a:cs typeface="Helvetica Neue"/>
                <a:sym typeface="Helvetica Neue"/>
              </a:rPr>
              <a:t>không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hấp</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dẫn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mấy</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nhưng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nếu</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không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có</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nó</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chúng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sẽ</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không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xa</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hơn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được</a:t>
            </a:r>
            <a:r>
              <a:rPr lang="en-US" sz="2200" dirty="0">
                <a:effectLst/>
                <a:latin typeface="Helvetica Neue"/>
                <a:ea typeface="Helvetica Neue"/>
                <a:cs typeface="Helvetica Neue"/>
                <a:sym typeface="Helvetica Neue"/>
              </a:rPr>
              <a:t>.</a:t>
            </a:r>
          </a:p>
          <a:p>
            <a:r>
              <a:rPr lang="en-US" sz="2200" dirty="0" err="1">
                <a:effectLst/>
                <a:latin typeface="Helvetica Neue"/>
                <a:ea typeface="Helvetica Neue"/>
                <a:cs typeface="Helvetica Neue"/>
                <a:sym typeface="Helvetica Neue"/>
              </a:rPr>
              <a:t>Đây</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là</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một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hàm</a:t>
            </a:r>
            <a:r>
              <a:rPr lang="en-US" sz="2200" dirty="0">
                <a:effectLst/>
                <a:latin typeface="Helvetica Neue"/>
                <a:ea typeface="Helvetica Neue"/>
                <a:cs typeface="Helvetica Neue"/>
                <a:sym typeface="Helvetica Neue"/>
              </a:rPr>
              <a:t> phi </a:t>
            </a:r>
            <a:r>
              <a:rPr lang="en-US" sz="2200" dirty="0" err="1">
                <a:effectLst/>
                <a:latin typeface="Helvetica Neue"/>
                <a:ea typeface="Helvetica Neue"/>
                <a:cs typeface="Helvetica Neue"/>
                <a:sym typeface="Helvetica Neue"/>
              </a:rPr>
              <a:t>tuyến</a:t>
            </a:r>
            <a:r>
              <a:rPr lang="en-US" sz="2200" dirty="0">
                <a:effectLst/>
                <a:latin typeface="Helvetica Neue"/>
                <a:ea typeface="Helvetica Neue"/>
                <a:cs typeface="Helvetica Neue"/>
                <a:sym typeface="Helvetica Neue"/>
              </a:rPr>
              <a:t>.</a:t>
            </a:r>
          </a:p>
          <a:p>
            <a:endParaRPr lang="en-US" dirty="0"/>
          </a:p>
        </p:txBody>
      </p:sp>
    </p:spTree>
    <p:extLst>
      <p:ext uri="{BB962C8B-B14F-4D97-AF65-F5344CB8AC3E}">
        <p14:creationId xmlns:p14="http://schemas.microsoft.com/office/powerpoint/2010/main" val="1995912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200" b="0" i="0" dirty="0">
                <a:effectLst/>
                <a:latin typeface="Helvetica Neue"/>
                <a:ea typeface="Helvetica Neue"/>
                <a:cs typeface="Helvetica Neue"/>
                <a:sym typeface="Helvetica Neue"/>
              </a:rPr>
              <a:t>Đầu ra của một </a:t>
            </a:r>
            <a:r>
              <a:rPr lang="vi-VN" dirty="0"/>
              <a:t>layer</a:t>
            </a:r>
            <a:r>
              <a:rPr lang="vi-VN" sz="2200" b="0" i="0" dirty="0">
                <a:effectLst/>
                <a:latin typeface="Helvetica Neue"/>
                <a:ea typeface="Helvetica Neue"/>
                <a:cs typeface="Helvetica Neue"/>
                <a:sym typeface="Helvetica Neue"/>
              </a:rPr>
              <a:t> </a:t>
            </a:r>
            <a:r>
              <a:rPr lang="vi-VN" dirty="0"/>
              <a:t>ReLU</a:t>
            </a:r>
            <a:r>
              <a:rPr lang="vi-VN" sz="2200" b="0" i="0" dirty="0">
                <a:effectLst/>
                <a:latin typeface="Helvetica Neue"/>
                <a:ea typeface="Helvetica Neue"/>
                <a:cs typeface="Helvetica Neue"/>
                <a:sym typeface="Helvetica Neue"/>
              </a:rPr>
              <a:t> có kích thước giống với đầu vào, chỉ là tất cả các giá trị âm được loại bỏ.</a:t>
            </a:r>
            <a:endParaRPr lang="en-US" dirty="0"/>
          </a:p>
        </p:txBody>
      </p:sp>
    </p:spTree>
    <p:extLst>
      <p:ext uri="{BB962C8B-B14F-4D97-AF65-F5344CB8AC3E}">
        <p14:creationId xmlns:p14="http://schemas.microsoft.com/office/powerpoint/2010/main" val="931615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200" b="0" i="0" dirty="0">
                <a:effectLst/>
                <a:latin typeface="Helvetica Neue"/>
                <a:ea typeface="Helvetica Neue"/>
                <a:cs typeface="Helvetica Neue"/>
                <a:sym typeface="Helvetica Neue"/>
              </a:rPr>
              <a:t>Các </a:t>
            </a:r>
            <a:r>
              <a:rPr lang="vi-VN" dirty="0"/>
              <a:t>CNN</a:t>
            </a:r>
            <a:r>
              <a:rPr lang="vi-VN" sz="2200" b="0" i="0" dirty="0">
                <a:effectLst/>
                <a:latin typeface="Helvetica Neue"/>
                <a:ea typeface="Helvetica Neue"/>
                <a:cs typeface="Helvetica Neue"/>
                <a:sym typeface="Helvetica Neue"/>
              </a:rPr>
              <a:t> còn có một thứ vũ khí nữa. </a:t>
            </a:r>
            <a:r>
              <a:rPr lang="vi-VN" dirty="0"/>
              <a:t>Các layer được kết nối đầy đủ</a:t>
            </a:r>
            <a:r>
              <a:rPr lang="vi-VN" sz="2200" b="0" i="0" dirty="0">
                <a:effectLst/>
                <a:latin typeface="Helvetica Neue"/>
                <a:ea typeface="Helvetica Neue"/>
                <a:cs typeface="Helvetica Neue"/>
                <a:sym typeface="Helvetica Neue"/>
              </a:rPr>
              <a:t> lấy các hình ảnh đã lọc ở cấp cao và chuyển chúng thành các phiếu bầu (vote). Trường hợp của chúng ta, chỉ phải quyết định giữa hai loại, X và O. </a:t>
            </a:r>
            <a:r>
              <a:rPr lang="vi-VN" dirty="0"/>
              <a:t>Các layer được kết nối đầy đủ</a:t>
            </a:r>
            <a:r>
              <a:rPr lang="vi-VN" sz="2200" b="0" i="0" dirty="0">
                <a:effectLst/>
                <a:latin typeface="Helvetica Neue"/>
                <a:ea typeface="Helvetica Neue"/>
                <a:cs typeface="Helvetica Neue"/>
                <a:sym typeface="Helvetica Neue"/>
              </a:rPr>
              <a:t> là một khối chính của mạng nơ-ron truyền thống. Thay vì coi đầu vào như một mảng hai chiều, chúng được coi như một list đơn và tất cả đều được xử lý giống nhau. Mỗi giá trị bỏ phiếu riêng bầu cho hình ảnh hiện tại là X hay O. Tuy nhiên, quá trình này không hoàn toàn dân chủ. Một số giá trị cho biết hình ảnh là một X tốt hơn nhiều so với những giá trị khác, và một số lại đặc biệt tốt khi cho biết hình ảnh là một O. Chúng có giá trị bỏ phiếu lớn hơn so với những cái khác. Chúng được thể hiện như </a:t>
            </a:r>
            <a:r>
              <a:rPr lang="vi-VN" dirty="0"/>
              <a:t>trọng số</a:t>
            </a:r>
            <a:r>
              <a:rPr lang="vi-VN" sz="2200" b="0" i="0" dirty="0">
                <a:effectLst/>
                <a:latin typeface="Helvetica Neue"/>
                <a:ea typeface="Helvetica Neue"/>
                <a:cs typeface="Helvetica Neue"/>
                <a:sym typeface="Helvetica Neue"/>
              </a:rPr>
              <a:t> (weight), hoặc là mức độ kết nối, giữa mỗi giá trị (trong list) và mỗi loại (X hay O).</a:t>
            </a:r>
            <a:endParaRPr lang="en-US" dirty="0"/>
          </a:p>
        </p:txBody>
      </p:sp>
    </p:spTree>
    <p:extLst>
      <p:ext uri="{BB962C8B-B14F-4D97-AF65-F5344CB8AC3E}">
        <p14:creationId xmlns:p14="http://schemas.microsoft.com/office/powerpoint/2010/main" val="580054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200" b="0" i="0" dirty="0">
                <a:effectLst/>
                <a:latin typeface="Helvetica Neue"/>
                <a:ea typeface="Helvetica Neue"/>
                <a:cs typeface="Helvetica Neue"/>
                <a:sym typeface="Helvetica Neue"/>
              </a:rPr>
              <a:t>Câu chuyện của chúng ta đang được lấp đầy, nhưng nó vẫn có một lỗ hổng lớn - Các feature đến từ đâu? và Làm thế nào để tìm trọng số trong các layer được kết nối đầy đủ? Nếu chúng phải chọn bằng tay, CNN hẳn sẽ kém phổ biến hơn giờ. May mắn thay, một chút ma thuật của học máy (machine learning) gọi là lan truyền ngược (backpropagation) làm việc này giúp chúng ta.</a:t>
            </a:r>
          </a:p>
          <a:p>
            <a:r>
              <a:rPr lang="vi-VN" sz="2200" b="0" i="0" dirty="0">
                <a:effectLst/>
                <a:latin typeface="Helvetica Neue"/>
                <a:ea typeface="Helvetica Neue"/>
                <a:cs typeface="Helvetica Neue"/>
                <a:sym typeface="Helvetica Neue"/>
              </a:rPr>
              <a:t>Để sử dụng lan truyền ngược, chúng ta cần một tập các hình ảnh mà chúng ta đã biết câu trả lời. Điều này có nghĩa rằng một số thanh niên kiên nhẫn sẽ lật qua hàng ngàn hình ảnh và gán cho chúng một nhãn X hoặc O. Chúng ta sử dụng chúng với một CNN chưa được huấn luyện, nghĩa là mỗi điểm ảnh của mỗi feature và mỗi trọng số trong mỗi các layer được kết nối đầy đủ được đặt một giá trị ngẫu nhiên. Sau đó ta bắt đầu đưa các hình ảnh đi qua nó, từng cái một.</a:t>
            </a:r>
          </a:p>
          <a:p>
            <a:r>
              <a:rPr lang="vi-VN" sz="2200" b="0" i="0" dirty="0">
                <a:effectLst/>
                <a:latin typeface="Helvetica Neue"/>
                <a:ea typeface="Helvetica Neue"/>
                <a:cs typeface="Helvetica Neue"/>
                <a:sym typeface="Helvetica Neue"/>
              </a:rPr>
              <a:t>Mỗi hình ảnh CNN xử lý cho kết quả là một phiếu bầu (vote). Số lượng nhầm lẫn trong phiếu bầu, gọi là sai số(error), cho ta biết mức độ tốt của các feature và trọng số chúng ta đang có. Các feature và trọng số sau đó có thể được điều chỉnh để làm cho các sai số ít hơn. Mỗi giá trị được điều chỉnh cao hơn một chút và thấp hơn một chút, và tính toán các sai số mới mỗi lần. Điều chỉnh nào làm cho các sai số ít đi sẽ được giữ lại. Sau khi làm điều này cho mỗi điểm ảnh feature trong mỗi layer tích chập và mỗi trọng số trong mỗi các layer được kết nối đầy đủ, các trọng số mới sẽ đưa ra câu trả lời tốt hơn một chút cho hình ảnh đó. Điều này sau đó được lặp đi lặp lại với mỗi hình ảnh tiếp theo trong tập các hình ảnh đã được gắn nhãn. Các khuyết tật xảy ra trong một hình ảnh nhanh chóng bị lãng quên, nhưng hình mẫu (pattern) xuất hiện trong rất nhiều hình ảnh được chế biến thành các feature và các trọng số kết nối. Nếu bạn có đủ các hình ảnh đã được gắn nhãn, chúng sẽ hình thành một tập ổn định hoạt động khá tốt trên một loạt các trường hợp.</a:t>
            </a:r>
          </a:p>
          <a:p>
            <a:endParaRPr lang="en-US" dirty="0"/>
          </a:p>
        </p:txBody>
      </p:sp>
    </p:spTree>
    <p:extLst>
      <p:ext uri="{BB962C8B-B14F-4D97-AF65-F5344CB8AC3E}">
        <p14:creationId xmlns:p14="http://schemas.microsoft.com/office/powerpoint/2010/main" val="1393784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a:t>
            </a:r>
            <a:r>
              <a:rPr lang="vi-VN"/>
              <a:t>ư</a:t>
            </a:r>
            <a:r>
              <a:rPr lang="en-US" err="1"/>
              <a:t>ợc</a:t>
            </a:r>
            <a:r>
              <a:rPr lang="en-US"/>
              <a:t> </a:t>
            </a:r>
            <a:r>
              <a:rPr lang="en-US" err="1"/>
              <a:t>phái</a:t>
            </a:r>
            <a:r>
              <a:rPr lang="en-US"/>
              <a:t> </a:t>
            </a:r>
            <a:r>
              <a:rPr lang="en-US" err="1"/>
              <a:t>triển</a:t>
            </a:r>
            <a:r>
              <a:rPr lang="en-US"/>
              <a:t> </a:t>
            </a:r>
            <a:r>
              <a:rPr lang="en-US" err="1"/>
              <a:t>bởi</a:t>
            </a:r>
            <a:r>
              <a:rPr lang="en-US"/>
              <a:t> </a:t>
            </a:r>
            <a:r>
              <a:rPr lang="en-US" err="1"/>
              <a:t>Nhà</a:t>
            </a:r>
            <a:r>
              <a:rPr lang="en-US"/>
              <a:t> </a:t>
            </a:r>
            <a:r>
              <a:rPr lang="en-US" err="1"/>
              <a:t>khoa</a:t>
            </a:r>
            <a:r>
              <a:rPr lang="en-US"/>
              <a:t> </a:t>
            </a:r>
            <a:r>
              <a:rPr lang="en-US" err="1"/>
              <a:t>học</a:t>
            </a:r>
            <a:r>
              <a:rPr lang="en-US"/>
              <a:t> </a:t>
            </a:r>
            <a:r>
              <a:rPr lang="en-US" err="1"/>
              <a:t>máy</a:t>
            </a:r>
            <a:r>
              <a:rPr lang="en-US"/>
              <a:t> </a:t>
            </a:r>
            <a:r>
              <a:rPr lang="en-US" err="1"/>
              <a:t>tính</a:t>
            </a:r>
            <a:r>
              <a:rPr lang="en-US"/>
              <a:t> Yan </a:t>
            </a:r>
            <a:r>
              <a:rPr lang="en-US" err="1"/>
              <a:t>Lecun</a:t>
            </a:r>
            <a:r>
              <a:rPr lang="en-US"/>
              <a:t> </a:t>
            </a:r>
            <a:r>
              <a:rPr lang="en-US" err="1"/>
              <a:t>và</a:t>
            </a:r>
            <a:r>
              <a:rPr lang="en-US"/>
              <a:t> </a:t>
            </a:r>
            <a:r>
              <a:rPr lang="en-US" err="1"/>
              <a:t>các</a:t>
            </a:r>
            <a:r>
              <a:rPr lang="en-US"/>
              <a:t> </a:t>
            </a:r>
            <a:r>
              <a:rPr lang="en-US" err="1"/>
              <a:t>cộng</a:t>
            </a:r>
            <a:r>
              <a:rPr lang="en-US"/>
              <a:t> </a:t>
            </a:r>
            <a:r>
              <a:rPr lang="en-US" err="1"/>
              <a:t>sự</a:t>
            </a:r>
            <a:r>
              <a:rPr lang="en-US"/>
              <a:t> </a:t>
            </a:r>
            <a:r>
              <a:rPr lang="en-US" err="1"/>
              <a:t>của</a:t>
            </a:r>
            <a:r>
              <a:rPr lang="en-US"/>
              <a:t> </a:t>
            </a:r>
            <a:r>
              <a:rPr lang="en-US" err="1"/>
              <a:t>ông</a:t>
            </a:r>
            <a:r>
              <a:rPr lang="en-US"/>
              <a:t> ta,</a:t>
            </a:r>
            <a:r>
              <a:rPr lang="vi-VN" sz="2200" b="0" i="0">
                <a:effectLst/>
                <a:latin typeface="Helvetica Neue"/>
                <a:ea typeface="Helvetica Neue"/>
                <a:cs typeface="Helvetica Neue"/>
                <a:sym typeface="Helvetica Neue"/>
              </a:rPr>
              <a:t> LeCun hiện đang là giám đốc của FAIR, cơ quan nghiên cứu AI của Facebook. </a:t>
            </a:r>
            <a:endParaRPr lang="en-US"/>
          </a:p>
        </p:txBody>
      </p:sp>
    </p:spTree>
    <p:extLst>
      <p:ext uri="{BB962C8B-B14F-4D97-AF65-F5344CB8AC3E}">
        <p14:creationId xmlns:p14="http://schemas.microsoft.com/office/powerpoint/2010/main" val="6092933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200" b="0" i="0" dirty="0">
                <a:effectLst/>
                <a:latin typeface="Helvetica Neue"/>
                <a:ea typeface="Helvetica Neue"/>
                <a:cs typeface="Helvetica Neue"/>
                <a:sym typeface="Helvetica Neue"/>
              </a:rPr>
              <a:t>Như ta đã biết overfitting là một vấn nạn đối với Machine Learning, đặc biệt là trong mạng NN. Khi muốn cho mô hình trở nên phức tạp hơn, ta thường tăng số lượng layer và số lượng unit của mỗi layer thay vì tăng bậc của feature như trước đây đã đề cập. Nhưng khi mô hình phức tạp hơn, overfitting bắt đầu xuất hiện, vì số lượng tham số trong mạng NN nhiều và có “độ sâu” khác nhau, vì vậy khi áp dụng chung 𝝺 cho tất cả các tham số sẽ yêu cầu số lần training lớn để tìm được 𝝺 phù hợp. Có một kĩ thuật dành riêng cho mạng NN và khá đơn giản, đó là Drop-out (một kĩ thuật khác được biết đến tương tự là Drop-Connect). </a:t>
            </a:r>
            <a:br>
              <a:rPr lang="vi-VN" dirty="0"/>
            </a:br>
            <a:r>
              <a:rPr lang="vi-VN" sz="2200" b="0" i="0" dirty="0">
                <a:effectLst/>
                <a:latin typeface="Helvetica Neue"/>
                <a:ea typeface="Helvetica Neue"/>
                <a:cs typeface="Helvetica Neue"/>
                <a:sym typeface="Helvetica Neue"/>
              </a:rPr>
              <a:t>Drop-out là một kĩ thuật Regularization để chống lại vấn đề overfitting. Cách Drop-out thực hiện là xoá bỏ một số unit trong các step training ứng với một giá trị xác suất </a:t>
            </a:r>
            <a:r>
              <a:rPr lang="vi-VN" sz="2200" b="1" i="0" dirty="0">
                <a:effectLst/>
                <a:latin typeface="Helvetica Neue"/>
                <a:ea typeface="Helvetica Neue"/>
                <a:cs typeface="Helvetica Neue"/>
                <a:sym typeface="Helvetica Neue"/>
              </a:rPr>
              <a:t>p</a:t>
            </a:r>
            <a:r>
              <a:rPr lang="vi-VN" sz="2200" b="0" i="0" dirty="0">
                <a:effectLst/>
                <a:latin typeface="Helvetica Neue"/>
                <a:ea typeface="Helvetica Neue"/>
                <a:cs typeface="Helvetica Neue"/>
                <a:sym typeface="Helvetica Neue"/>
              </a:rPr>
              <a:t> cho trước. </a:t>
            </a:r>
            <a:endParaRPr lang="en-US" sz="2200" b="0" i="0" dirty="0">
              <a:effectLst/>
              <a:latin typeface="Helvetica Neue"/>
              <a:ea typeface="Helvetica Neue"/>
              <a:cs typeface="Helvetica Neue"/>
              <a:sym typeface="Helvetica Neue"/>
            </a:endParaRPr>
          </a:p>
          <a:p>
            <a:r>
              <a:rPr lang="vi-VN" sz="2200" b="1" i="0" dirty="0">
                <a:effectLst/>
                <a:latin typeface="Helvetica Neue"/>
                <a:ea typeface="Helvetica Neue"/>
                <a:cs typeface="Helvetica Neue"/>
                <a:sym typeface="Helvetica Neue"/>
              </a:rPr>
              <a:t>Tại sao Drop-Out hiệu quả:</a:t>
            </a:r>
          </a:p>
          <a:p>
            <a:br>
              <a:rPr lang="vi-VN" dirty="0"/>
            </a:br>
            <a:r>
              <a:rPr lang="vi-VN" sz="2200" b="0" i="0" dirty="0">
                <a:effectLst/>
                <a:latin typeface="Helvetica Neue"/>
                <a:ea typeface="Helvetica Neue"/>
                <a:cs typeface="Helvetica Neue"/>
                <a:sym typeface="Helvetica Neue"/>
              </a:rPr>
              <a:t>Đối với mạng NN, không giống như những kĩ thuật khác như Linear Regression hay Logistic Regression là đẩy bậc của feature lên mà ta tăng số lượng hidden layer và số lượng unit trong các layer lên. Nhưng đối khi do việc thêm vào quá nhiều hidden layer cũng như unit khiến cho mô hình phức tạp hơn mức cần thiết và khiến chúng bị overfitting. Chính vì vậy để tránh bị overfitting trong trường hợp này, ta cần phải giản lược mạng NN hiện có. Khi áp dụng Drop-Out vào 1 layer nào đó, thì thực tế tại mỗi training step mạng NN của ta chỉ còn 1 phần: </a:t>
            </a:r>
            <a:endParaRPr lang="en-US" dirty="0"/>
          </a:p>
        </p:txBody>
      </p:sp>
    </p:spTree>
    <p:extLst>
      <p:ext uri="{BB962C8B-B14F-4D97-AF65-F5344CB8AC3E}">
        <p14:creationId xmlns:p14="http://schemas.microsoft.com/office/powerpoint/2010/main" val="1870086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200" b="0" i="0" dirty="0">
                <a:effectLst/>
                <a:latin typeface="Helvetica Neue"/>
                <a:ea typeface="Helvetica Neue"/>
                <a:cs typeface="Helvetica Neue"/>
                <a:sym typeface="Helvetica Neue"/>
              </a:rPr>
              <a:t>Thật không may, không phải mọi khía cạnh của các </a:t>
            </a:r>
            <a:r>
              <a:rPr lang="vi-VN" dirty="0"/>
              <a:t>CNN</a:t>
            </a:r>
            <a:r>
              <a:rPr lang="vi-VN" sz="2200" b="0" i="0" dirty="0">
                <a:effectLst/>
                <a:latin typeface="Helvetica Neue"/>
                <a:ea typeface="Helvetica Neue"/>
                <a:cs typeface="Helvetica Neue"/>
                <a:sym typeface="Helvetica Neue"/>
              </a:rPr>
              <a:t> có thể học được một cách đơn giản. Hiện vẫn còn một danh sách dài các quyết định mà một nhà thiết kế </a:t>
            </a:r>
            <a:r>
              <a:rPr lang="vi-VN" dirty="0"/>
              <a:t>CNN</a:t>
            </a:r>
            <a:r>
              <a:rPr lang="vi-VN" sz="2200" b="0" i="0" dirty="0">
                <a:effectLst/>
                <a:latin typeface="Helvetica Neue"/>
                <a:ea typeface="Helvetica Neue"/>
                <a:cs typeface="Helvetica Neue"/>
                <a:sym typeface="Helvetica Neue"/>
              </a:rPr>
              <a:t> phải làm.</a:t>
            </a:r>
            <a:endParaRPr lang="en-US" sz="2200" b="0" i="0" dirty="0">
              <a:effectLst/>
              <a:latin typeface="Helvetica Neue"/>
              <a:ea typeface="Helvetica Neue"/>
              <a:cs typeface="Helvetica Neue"/>
              <a:sym typeface="Helvetica Neue"/>
            </a:endParaRPr>
          </a:p>
          <a:p>
            <a:endParaRPr lang="en-US" sz="2200" b="0" i="0" dirty="0">
              <a:effectLst/>
              <a:latin typeface="Helvetica Neue"/>
              <a:sym typeface="Helvetica Neue"/>
            </a:endParaRPr>
          </a:p>
          <a:p>
            <a:r>
              <a:rPr lang="vi-VN" sz="2200" b="0" i="0" dirty="0">
                <a:effectLst/>
                <a:latin typeface="Helvetica Neue"/>
                <a:ea typeface="Helvetica Neue"/>
                <a:cs typeface="Helvetica Neue"/>
                <a:sym typeface="Helvetica Neue"/>
              </a:rPr>
              <a:t>Ngoài ra còn có những quyết định về kiến trúc ở cấp cao hơn cần thực hiện: Số lượng mỗi </a:t>
            </a:r>
            <a:r>
              <a:rPr lang="vi-VN" dirty="0"/>
              <a:t>layer</a:t>
            </a:r>
            <a:r>
              <a:rPr lang="vi-VN" sz="2200" b="0" i="0" dirty="0">
                <a:effectLst/>
                <a:latin typeface="Helvetica Neue"/>
                <a:ea typeface="Helvetica Neue"/>
                <a:cs typeface="Helvetica Neue"/>
                <a:sym typeface="Helvetica Neue"/>
              </a:rPr>
              <a:t> thêm vào là bao nhiêu? Theo thứ tự nào? Một số mạng nơron học sâu có thể có hơn một ngàn </a:t>
            </a:r>
            <a:r>
              <a:rPr lang="vi-VN" dirty="0"/>
              <a:t>layer</a:t>
            </a:r>
            <a:r>
              <a:rPr lang="vi-VN" sz="2200" b="0" i="0" dirty="0">
                <a:effectLst/>
                <a:latin typeface="Helvetica Neue"/>
                <a:ea typeface="Helvetica Neue"/>
                <a:cs typeface="Helvetica Neue"/>
                <a:sym typeface="Helvetica Neue"/>
              </a:rPr>
              <a:t>, mở ra rất nhiều khả năng.</a:t>
            </a:r>
            <a:endParaRPr lang="en-US" dirty="0"/>
          </a:p>
        </p:txBody>
      </p:sp>
    </p:spTree>
    <p:extLst>
      <p:ext uri="{BB962C8B-B14F-4D97-AF65-F5344CB8AC3E}">
        <p14:creationId xmlns:p14="http://schemas.microsoft.com/office/powerpoint/2010/main" val="1253100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a:effectLst/>
                <a:latin typeface="Helvetica Neue"/>
                <a:ea typeface="Helvetica Neue"/>
                <a:cs typeface="Helvetica Neue"/>
                <a:sym typeface="Helvetica Neue"/>
              </a:rPr>
              <a:t>Theo </a:t>
            </a:r>
            <a:r>
              <a:rPr lang="en-US" sz="2200" u="sng" err="1">
                <a:effectLst/>
                <a:latin typeface="Helvetica Neue"/>
                <a:ea typeface="Helvetica Neue"/>
                <a:cs typeface="Helvetica Neue"/>
                <a:sym typeface="Helvetica Neue"/>
                <a:hlinkClick r:id="rId3"/>
              </a:rPr>
              <a:t>khảo</a:t>
            </a:r>
            <a:r>
              <a:rPr lang="en-US" sz="2200" u="sng">
                <a:effectLst/>
                <a:latin typeface="Helvetica Neue"/>
                <a:ea typeface="Helvetica Neue"/>
                <a:cs typeface="Helvetica Neue"/>
                <a:sym typeface="Helvetica Neue"/>
                <a:hlinkClick r:id="rId3"/>
              </a:rPr>
              <a:t> </a:t>
            </a:r>
            <a:r>
              <a:rPr lang="en-US" sz="2200" u="sng" err="1">
                <a:effectLst/>
                <a:latin typeface="Helvetica Neue"/>
                <a:ea typeface="Helvetica Neue"/>
                <a:cs typeface="Helvetica Neue"/>
                <a:sym typeface="Helvetica Neue"/>
                <a:hlinkClick r:id="rId3"/>
              </a:rPr>
              <a:t>sát</a:t>
            </a:r>
            <a:r>
              <a:rPr lang="en-US" sz="2200">
                <a:effectLst/>
                <a:latin typeface="Helvetica Neue"/>
                <a:ea typeface="Helvetica Neue"/>
                <a:cs typeface="Helvetica Neue"/>
                <a:sym typeface="Helvetica Neue"/>
              </a:rPr>
              <a:t> training </a:t>
            </a:r>
            <a:r>
              <a:rPr lang="en-US" sz="2200" err="1">
                <a:effectLst/>
                <a:latin typeface="Helvetica Neue"/>
                <a:ea typeface="Helvetica Neue"/>
                <a:cs typeface="Helvetica Neue"/>
                <a:sym typeface="Helvetica Neue"/>
              </a:rPr>
              <a:t>với</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tập</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dữ</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liệu</a:t>
            </a:r>
            <a:r>
              <a:rPr lang="en-US" sz="2200">
                <a:effectLst/>
                <a:latin typeface="Helvetica Neue"/>
                <a:ea typeface="Helvetica Neue"/>
                <a:cs typeface="Helvetica Neue"/>
                <a:sym typeface="Helvetica Neue"/>
              </a:rPr>
              <a:t> 30000 </a:t>
            </a:r>
            <a:r>
              <a:rPr lang="en-US" sz="2200" err="1">
                <a:effectLst/>
                <a:latin typeface="Helvetica Neue"/>
                <a:ea typeface="Helvetica Neue"/>
                <a:cs typeface="Helvetica Neue"/>
                <a:sym typeface="Helvetica Neue"/>
              </a:rPr>
              <a:t>bức</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ảnh</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số</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trong</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tập</a:t>
            </a:r>
            <a:r>
              <a:rPr lang="en-US" sz="2200">
                <a:effectLst/>
                <a:latin typeface="Helvetica Neue"/>
                <a:ea typeface="Helvetica Neue"/>
                <a:cs typeface="Helvetica Neue"/>
                <a:sym typeface="Helvetica Neue"/>
              </a:rPr>
              <a:t> MNIST </a:t>
            </a:r>
            <a:r>
              <a:rPr lang="en-US" sz="2200" err="1">
                <a:effectLst/>
                <a:latin typeface="Helvetica Neue"/>
                <a:ea typeface="Helvetica Neue"/>
                <a:cs typeface="Helvetica Neue"/>
                <a:sym typeface="Helvetica Neue"/>
              </a:rPr>
              <a:t>đã</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được</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gán</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nhãn</a:t>
            </a:r>
            <a:r>
              <a:rPr lang="en-US" sz="2200">
                <a:effectLst/>
                <a:latin typeface="Helvetica Neue"/>
                <a:ea typeface="Helvetica Neue"/>
                <a:cs typeface="Helvetica Neue"/>
                <a:sym typeface="Helvetica Neue"/>
              </a:rPr>
              <a:t>. Testing </a:t>
            </a:r>
            <a:r>
              <a:rPr lang="en-US" sz="2200" err="1">
                <a:effectLst/>
                <a:latin typeface="Helvetica Neue"/>
                <a:ea typeface="Helvetica Neue"/>
                <a:cs typeface="Helvetica Neue"/>
                <a:sym typeface="Helvetica Neue"/>
              </a:rPr>
              <a:t>với</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tập</a:t>
            </a:r>
            <a:r>
              <a:rPr lang="en-US" sz="2200">
                <a:effectLst/>
                <a:latin typeface="Helvetica Neue"/>
                <a:ea typeface="Helvetica Neue"/>
                <a:cs typeface="Helvetica Neue"/>
                <a:sym typeface="Helvetica Neue"/>
              </a:rPr>
              <a:t> 5000 </a:t>
            </a:r>
            <a:r>
              <a:rPr lang="en-US" sz="2200" err="1">
                <a:effectLst/>
                <a:latin typeface="Helvetica Neue"/>
                <a:ea typeface="Helvetica Neue"/>
                <a:cs typeface="Helvetica Neue"/>
                <a:sym typeface="Helvetica Neue"/>
              </a:rPr>
              <a:t>bức</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ảnh</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Kết</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quả</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cho</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thấy</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tỉ</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lệ</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chính</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xác</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trên</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tập</a:t>
            </a:r>
            <a:r>
              <a:rPr lang="en-US" sz="2200">
                <a:effectLst/>
                <a:latin typeface="Helvetica Neue"/>
                <a:ea typeface="Helvetica Neue"/>
                <a:cs typeface="Helvetica Neue"/>
                <a:sym typeface="Helvetica Neue"/>
              </a:rPr>
              <a:t> train </a:t>
            </a:r>
            <a:r>
              <a:rPr lang="en-US" sz="2200" err="1">
                <a:effectLst/>
                <a:latin typeface="Helvetica Neue"/>
                <a:ea typeface="Helvetica Neue"/>
                <a:cs typeface="Helvetica Neue"/>
                <a:sym typeface="Helvetica Neue"/>
              </a:rPr>
              <a:t>là</a:t>
            </a:r>
            <a:r>
              <a:rPr lang="en-US" sz="2200">
                <a:effectLst/>
                <a:latin typeface="Helvetica Neue"/>
                <a:ea typeface="Helvetica Neue"/>
                <a:cs typeface="Helvetica Neue"/>
                <a:sym typeface="Helvetica Neue"/>
              </a:rPr>
              <a:t> 88.03%  </a:t>
            </a:r>
            <a:r>
              <a:rPr lang="en-US" sz="2200" err="1">
                <a:effectLst/>
                <a:latin typeface="Helvetica Neue"/>
                <a:ea typeface="Helvetica Neue"/>
                <a:cs typeface="Helvetica Neue"/>
                <a:sym typeface="Helvetica Neue"/>
              </a:rPr>
              <a:t>và</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tỉ</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lệ</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chính</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xác</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trên</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tập</a:t>
            </a:r>
            <a:r>
              <a:rPr lang="en-US" sz="2200">
                <a:effectLst/>
                <a:latin typeface="Helvetica Neue"/>
                <a:ea typeface="Helvetica Neue"/>
                <a:cs typeface="Helvetica Neue"/>
                <a:sym typeface="Helvetica Neue"/>
              </a:rPr>
              <a:t> testing </a:t>
            </a:r>
            <a:r>
              <a:rPr lang="en-US" sz="2200" err="1">
                <a:effectLst/>
                <a:latin typeface="Helvetica Neue"/>
                <a:ea typeface="Helvetica Neue"/>
                <a:cs typeface="Helvetica Neue"/>
                <a:sym typeface="Helvetica Neue"/>
              </a:rPr>
              <a:t>là</a:t>
            </a:r>
            <a:r>
              <a:rPr lang="en-US" sz="2200">
                <a:effectLst/>
                <a:latin typeface="Helvetica Neue"/>
                <a:ea typeface="Helvetica Neue"/>
                <a:cs typeface="Helvetica Neue"/>
                <a:sym typeface="Helvetica Neue"/>
              </a:rPr>
              <a:t> 88.69%. </a:t>
            </a:r>
            <a:r>
              <a:rPr lang="en-US" sz="2200" err="1">
                <a:effectLst/>
                <a:latin typeface="Helvetica Neue"/>
                <a:ea typeface="Helvetica Neue"/>
                <a:cs typeface="Helvetica Neue"/>
                <a:sym typeface="Helvetica Neue"/>
              </a:rPr>
              <a:t>Nhưng</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trong</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tập</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dữ</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liệu</a:t>
            </a:r>
            <a:r>
              <a:rPr lang="en-US" sz="2200">
                <a:effectLst/>
                <a:latin typeface="Helvetica Neue"/>
                <a:ea typeface="Helvetica Neue"/>
                <a:cs typeface="Helvetica Neue"/>
                <a:sym typeface="Helvetica Neue"/>
              </a:rPr>
              <a:t> Chars74K, </a:t>
            </a:r>
            <a:r>
              <a:rPr lang="en-US" sz="2200" err="1">
                <a:effectLst/>
                <a:latin typeface="Helvetica Neue"/>
                <a:ea typeface="Helvetica Neue"/>
                <a:cs typeface="Helvetica Neue"/>
                <a:sym typeface="Helvetica Neue"/>
              </a:rPr>
              <a:t>với</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tập</a:t>
            </a:r>
            <a:r>
              <a:rPr lang="en-US" sz="2200">
                <a:effectLst/>
                <a:latin typeface="Helvetica Neue"/>
                <a:ea typeface="Helvetica Neue"/>
                <a:cs typeface="Helvetica Neue"/>
                <a:sym typeface="Helvetica Neue"/>
              </a:rPr>
              <a:t> training </a:t>
            </a:r>
            <a:r>
              <a:rPr lang="en-US" sz="2200" err="1">
                <a:effectLst/>
                <a:latin typeface="Helvetica Neue"/>
                <a:ea typeface="Helvetica Neue"/>
                <a:cs typeface="Helvetica Neue"/>
                <a:sym typeface="Helvetica Neue"/>
              </a:rPr>
              <a:t>gồm</a:t>
            </a:r>
            <a:r>
              <a:rPr lang="en-US" sz="2200">
                <a:effectLst/>
                <a:latin typeface="Helvetica Neue"/>
                <a:ea typeface="Helvetica Neue"/>
                <a:cs typeface="Helvetica Neue"/>
                <a:sym typeface="Helvetica Neue"/>
              </a:rPr>
              <a:t> 6400 </a:t>
            </a:r>
            <a:r>
              <a:rPr lang="en-US" sz="2200" err="1">
                <a:effectLst/>
                <a:latin typeface="Helvetica Neue"/>
                <a:ea typeface="Helvetica Neue"/>
                <a:cs typeface="Helvetica Neue"/>
                <a:sym typeface="Helvetica Neue"/>
              </a:rPr>
              <a:t>ảnh</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và</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tập</a:t>
            </a:r>
            <a:r>
              <a:rPr lang="en-US" sz="2200">
                <a:effectLst/>
                <a:latin typeface="Helvetica Neue"/>
                <a:ea typeface="Helvetica Neue"/>
                <a:cs typeface="Helvetica Neue"/>
                <a:sym typeface="Helvetica Neue"/>
              </a:rPr>
              <a:t> testing </a:t>
            </a:r>
            <a:r>
              <a:rPr lang="en-US" sz="2200" err="1">
                <a:effectLst/>
                <a:latin typeface="Helvetica Neue"/>
                <a:ea typeface="Helvetica Neue"/>
                <a:cs typeface="Helvetica Neue"/>
                <a:sym typeface="Helvetica Neue"/>
              </a:rPr>
              <a:t>gồm</a:t>
            </a:r>
            <a:r>
              <a:rPr lang="en-US" sz="2200">
                <a:effectLst/>
                <a:latin typeface="Helvetica Neue"/>
                <a:ea typeface="Helvetica Neue"/>
                <a:cs typeface="Helvetica Neue"/>
                <a:sym typeface="Helvetica Neue"/>
              </a:rPr>
              <a:t> 1600 </a:t>
            </a:r>
            <a:r>
              <a:rPr lang="en-US" sz="2200" err="1">
                <a:effectLst/>
                <a:latin typeface="Helvetica Neue"/>
                <a:ea typeface="Helvetica Neue"/>
                <a:cs typeface="Helvetica Neue"/>
                <a:sym typeface="Helvetica Neue"/>
              </a:rPr>
              <a:t>ảnh</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Kết</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quả</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chỉ</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đạt</a:t>
            </a:r>
            <a:r>
              <a:rPr lang="en-US" sz="2200">
                <a:effectLst/>
                <a:latin typeface="Helvetica Neue"/>
                <a:ea typeface="Helvetica Neue"/>
                <a:cs typeface="Helvetica Neue"/>
                <a:sym typeface="Helvetica Neue"/>
              </a:rPr>
              <a:t> 30.15%, </a:t>
            </a:r>
            <a:r>
              <a:rPr lang="en-US" sz="2200" err="1">
                <a:effectLst/>
                <a:latin typeface="Helvetica Neue"/>
                <a:ea typeface="Helvetica Neue"/>
                <a:cs typeface="Helvetica Neue"/>
                <a:sym typeface="Helvetica Neue"/>
              </a:rPr>
              <a:t>thấp</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hơn</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nhiều</a:t>
            </a:r>
            <a:r>
              <a:rPr lang="en-US" sz="2200">
                <a:effectLst/>
                <a:latin typeface="Helvetica Neue"/>
                <a:ea typeface="Helvetica Neue"/>
                <a:cs typeface="Helvetica Neue"/>
                <a:sym typeface="Helvetica Neue"/>
              </a:rPr>
              <a:t> so </a:t>
            </a:r>
            <a:r>
              <a:rPr lang="en-US" sz="2200" err="1">
                <a:effectLst/>
                <a:latin typeface="Helvetica Neue"/>
                <a:ea typeface="Helvetica Neue"/>
                <a:cs typeface="Helvetica Neue"/>
                <a:sym typeface="Helvetica Neue"/>
              </a:rPr>
              <a:t>với</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tập</a:t>
            </a:r>
            <a:r>
              <a:rPr lang="en-US" sz="2200">
                <a:effectLst/>
                <a:latin typeface="Helvetica Neue"/>
                <a:ea typeface="Helvetica Neue"/>
                <a:cs typeface="Helvetica Neue"/>
                <a:sym typeface="Helvetica Neue"/>
              </a:rPr>
              <a:t> MNIST.</a:t>
            </a:r>
          </a:p>
          <a:p>
            <a:r>
              <a:rPr lang="en-US" sz="2200" err="1">
                <a:effectLst/>
                <a:latin typeface="Helvetica Neue"/>
                <a:ea typeface="Helvetica Neue"/>
                <a:cs typeface="Helvetica Neue"/>
                <a:sym typeface="Helvetica Neue"/>
              </a:rPr>
              <a:t>Tiếp</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theo</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là</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thuật</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toán</a:t>
            </a:r>
            <a:r>
              <a:rPr lang="en-US" sz="2200">
                <a:effectLst/>
                <a:latin typeface="Helvetica Neue"/>
                <a:ea typeface="Helvetica Neue"/>
                <a:cs typeface="Helvetica Neue"/>
                <a:sym typeface="Helvetica Neue"/>
              </a:rPr>
              <a:t> KNN (K-Nearest Neighbor). Qua </a:t>
            </a:r>
            <a:r>
              <a:rPr lang="en-US" sz="2200" u="sng" err="1">
                <a:effectLst/>
                <a:latin typeface="Helvetica Neue"/>
                <a:ea typeface="Helvetica Neue"/>
                <a:cs typeface="Helvetica Neue"/>
                <a:sym typeface="Helvetica Neue"/>
                <a:hlinkClick r:id="rId3"/>
              </a:rPr>
              <a:t>khảo</a:t>
            </a:r>
            <a:r>
              <a:rPr lang="en-US" sz="2200" u="sng">
                <a:effectLst/>
                <a:latin typeface="Helvetica Neue"/>
                <a:ea typeface="Helvetica Neue"/>
                <a:cs typeface="Helvetica Neue"/>
                <a:sym typeface="Helvetica Neue"/>
                <a:hlinkClick r:id="rId3"/>
              </a:rPr>
              <a:t> </a:t>
            </a:r>
            <a:r>
              <a:rPr lang="en-US" sz="2200" u="sng" err="1">
                <a:effectLst/>
                <a:latin typeface="Helvetica Neue"/>
                <a:ea typeface="Helvetica Neue"/>
                <a:cs typeface="Helvetica Neue"/>
                <a:sym typeface="Helvetica Neue"/>
                <a:hlinkClick r:id="rId3"/>
              </a:rPr>
              <a:t>sát</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với</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việc</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tìm</a:t>
            </a:r>
            <a:r>
              <a:rPr lang="en-US" sz="2200">
                <a:effectLst/>
                <a:latin typeface="Helvetica Neue"/>
                <a:ea typeface="Helvetica Neue"/>
                <a:cs typeface="Helvetica Neue"/>
                <a:sym typeface="Helvetica Neue"/>
              </a:rPr>
              <a:t> 100 neighbors </a:t>
            </a:r>
            <a:r>
              <a:rPr lang="en-US" sz="2200" err="1">
                <a:effectLst/>
                <a:latin typeface="Helvetica Neue"/>
                <a:ea typeface="Helvetica Neue"/>
                <a:cs typeface="Helvetica Neue"/>
                <a:sym typeface="Helvetica Neue"/>
              </a:rPr>
              <a:t>của</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mỗi</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bức</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ảnh</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Tập</a:t>
            </a:r>
            <a:r>
              <a:rPr lang="en-US" sz="2200">
                <a:effectLst/>
                <a:latin typeface="Helvetica Neue"/>
                <a:ea typeface="Helvetica Neue"/>
                <a:cs typeface="Helvetica Neue"/>
                <a:sym typeface="Helvetica Neue"/>
              </a:rPr>
              <a:t> training </a:t>
            </a:r>
            <a:r>
              <a:rPr lang="en-US" sz="2200" err="1">
                <a:effectLst/>
                <a:latin typeface="Helvetica Neue"/>
                <a:ea typeface="Helvetica Neue"/>
                <a:cs typeface="Helvetica Neue"/>
                <a:sym typeface="Helvetica Neue"/>
              </a:rPr>
              <a:t>gôm</a:t>
            </a:r>
            <a:r>
              <a:rPr lang="en-US" sz="2200">
                <a:effectLst/>
                <a:latin typeface="Helvetica Neue"/>
                <a:ea typeface="Helvetica Neue"/>
                <a:cs typeface="Helvetica Neue"/>
                <a:sym typeface="Helvetica Neue"/>
              </a:rPr>
              <a:t> 30000 </a:t>
            </a:r>
            <a:r>
              <a:rPr lang="en-US" sz="2200" err="1">
                <a:effectLst/>
                <a:latin typeface="Helvetica Neue"/>
                <a:ea typeface="Helvetica Neue"/>
                <a:cs typeface="Helvetica Neue"/>
                <a:sym typeface="Helvetica Neue"/>
              </a:rPr>
              <a:t>bức</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ảnh</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lấy</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từ</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tập</a:t>
            </a:r>
            <a:r>
              <a:rPr lang="en-US" sz="2200">
                <a:effectLst/>
                <a:latin typeface="Helvetica Neue"/>
                <a:ea typeface="Helvetica Neue"/>
                <a:cs typeface="Helvetica Neue"/>
                <a:sym typeface="Helvetica Neue"/>
              </a:rPr>
              <a:t> MNIST, </a:t>
            </a:r>
            <a:r>
              <a:rPr lang="en-US" sz="2200" err="1">
                <a:effectLst/>
                <a:latin typeface="Helvetica Neue"/>
                <a:ea typeface="Helvetica Neue"/>
                <a:cs typeface="Helvetica Neue"/>
                <a:sym typeface="Helvetica Neue"/>
              </a:rPr>
              <a:t>tập</a:t>
            </a:r>
            <a:r>
              <a:rPr lang="en-US" sz="2200">
                <a:effectLst/>
                <a:latin typeface="Helvetica Neue"/>
                <a:ea typeface="Helvetica Neue"/>
                <a:cs typeface="Helvetica Neue"/>
                <a:sym typeface="Helvetica Neue"/>
              </a:rPr>
              <a:t> testing </a:t>
            </a:r>
            <a:r>
              <a:rPr lang="en-US" sz="2200" err="1">
                <a:effectLst/>
                <a:latin typeface="Helvetica Neue"/>
                <a:ea typeface="Helvetica Neue"/>
                <a:cs typeface="Helvetica Neue"/>
                <a:sym typeface="Helvetica Neue"/>
              </a:rPr>
              <a:t>gồm</a:t>
            </a:r>
            <a:r>
              <a:rPr lang="en-US" sz="2200">
                <a:effectLst/>
                <a:latin typeface="Helvetica Neue"/>
                <a:ea typeface="Helvetica Neue"/>
                <a:cs typeface="Helvetica Neue"/>
                <a:sym typeface="Helvetica Neue"/>
              </a:rPr>
              <a:t> 5000 </a:t>
            </a:r>
            <a:r>
              <a:rPr lang="en-US" sz="2200" err="1">
                <a:effectLst/>
                <a:latin typeface="Helvetica Neue"/>
                <a:ea typeface="Helvetica Neue"/>
                <a:cs typeface="Helvetica Neue"/>
                <a:sym typeface="Helvetica Neue"/>
              </a:rPr>
              <a:t>ảnh</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Kết</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quả</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đạt</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được</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là</a:t>
            </a:r>
            <a:r>
              <a:rPr lang="en-US" sz="2200">
                <a:effectLst/>
                <a:latin typeface="Helvetica Neue"/>
                <a:ea typeface="Helvetica Neue"/>
                <a:cs typeface="Helvetica Neue"/>
                <a:sym typeface="Helvetica Neue"/>
              </a:rPr>
              <a:t> 93,73% </a:t>
            </a:r>
            <a:r>
              <a:rPr lang="en-US" sz="2200" err="1">
                <a:effectLst/>
                <a:latin typeface="Helvetica Neue"/>
                <a:ea typeface="Helvetica Neue"/>
                <a:cs typeface="Helvetica Neue"/>
                <a:sym typeface="Helvetica Neue"/>
              </a:rPr>
              <a:t>với</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tập</a:t>
            </a:r>
            <a:r>
              <a:rPr lang="en-US" sz="2200">
                <a:effectLst/>
                <a:latin typeface="Helvetica Neue"/>
                <a:ea typeface="Helvetica Neue"/>
                <a:cs typeface="Helvetica Neue"/>
                <a:sym typeface="Helvetica Neue"/>
              </a:rPr>
              <a:t> training </a:t>
            </a:r>
            <a:r>
              <a:rPr lang="en-US" sz="2200" err="1">
                <a:effectLst/>
                <a:latin typeface="Helvetica Neue"/>
                <a:ea typeface="Helvetica Neue"/>
                <a:cs typeface="Helvetica Neue"/>
                <a:sym typeface="Helvetica Neue"/>
              </a:rPr>
              <a:t>và</a:t>
            </a:r>
            <a:r>
              <a:rPr lang="en-US" sz="2200">
                <a:effectLst/>
                <a:latin typeface="Helvetica Neue"/>
                <a:ea typeface="Helvetica Neue"/>
                <a:cs typeface="Helvetica Neue"/>
                <a:sym typeface="Helvetica Neue"/>
              </a:rPr>
              <a:t> 93.28% </a:t>
            </a:r>
            <a:r>
              <a:rPr lang="en-US" sz="2200" err="1">
                <a:effectLst/>
                <a:latin typeface="Helvetica Neue"/>
                <a:ea typeface="Helvetica Neue"/>
                <a:cs typeface="Helvetica Neue"/>
                <a:sym typeface="Helvetica Neue"/>
              </a:rPr>
              <a:t>trên</a:t>
            </a:r>
            <a:r>
              <a:rPr lang="en-US" sz="2200">
                <a:effectLst/>
                <a:latin typeface="Helvetica Neue"/>
                <a:ea typeface="Helvetica Neue"/>
                <a:cs typeface="Helvetica Neue"/>
                <a:sym typeface="Helvetica Neue"/>
              </a:rPr>
              <a:t> </a:t>
            </a:r>
            <a:r>
              <a:rPr lang="en-US" sz="2200" err="1">
                <a:effectLst/>
                <a:latin typeface="Helvetica Neue"/>
                <a:ea typeface="Helvetica Neue"/>
                <a:cs typeface="Helvetica Neue"/>
                <a:sym typeface="Helvetica Neue"/>
              </a:rPr>
              <a:t>tập</a:t>
            </a:r>
            <a:r>
              <a:rPr lang="en-US" sz="2200">
                <a:effectLst/>
                <a:latin typeface="Helvetica Neue"/>
                <a:ea typeface="Helvetica Neue"/>
                <a:cs typeface="Helvetica Neue"/>
                <a:sym typeface="Helvetica Neue"/>
              </a:rPr>
              <a:t> testing.</a:t>
            </a:r>
          </a:p>
          <a:p>
            <a:endParaRPr lang="en-US"/>
          </a:p>
        </p:txBody>
      </p:sp>
    </p:spTree>
    <p:extLst>
      <p:ext uri="{BB962C8B-B14F-4D97-AF65-F5344CB8AC3E}">
        <p14:creationId xmlns:p14="http://schemas.microsoft.com/office/powerpoint/2010/main" val="2059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08154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6076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2200" dirty="0" err="1">
                    <a:effectLst/>
                    <a:latin typeface="Helvetica Neue"/>
                    <a:ea typeface="Helvetica Neue"/>
                    <a:cs typeface="Helvetica Neue"/>
                    <a:sym typeface="Helvetica Neue"/>
                  </a:rPr>
                  <a:t>Chúng</a:t>
                </a:r>
                <a:r>
                  <a:rPr lang="en-US" sz="2200" dirty="0">
                    <a:effectLst/>
                    <a:latin typeface="Helvetica Neue"/>
                    <a:ea typeface="Helvetica Neue"/>
                    <a:cs typeface="Helvetica Neue"/>
                    <a:sym typeface="Helvetica Neue"/>
                  </a:rPr>
                  <a:t> ta </a:t>
                </a:r>
                <a:r>
                  <a:rPr lang="en-US" sz="2200" dirty="0" err="1">
                    <a:effectLst/>
                    <a:latin typeface="Helvetica Neue"/>
                    <a:ea typeface="Helvetica Neue"/>
                    <a:cs typeface="Helvetica Neue"/>
                    <a:sym typeface="Helvetica Neue"/>
                  </a:rPr>
                  <a:t>cần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một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mô</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hình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xác</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suất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sao</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cho</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với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mỗi</a:t>
                </a:r>
                <a:r>
                  <a:rPr lang="en-US" sz="2200" dirty="0">
                    <a:effectLst/>
                    <a:latin typeface="Helvetica Neue"/>
                    <a:ea typeface="Helvetica Neue"/>
                    <a:cs typeface="Helvetica Neue"/>
                    <a:sym typeface="Helvetica Neue"/>
                  </a:rPr>
                  <a:t> input </a:t>
                </a:r>
                <a14:m>
                  <m:oMath xmlns:m="http://schemas.openxmlformats.org/officeDocument/2006/math">
                    <m:r>
                      <a:rPr lang="en-US" sz="2200" i="1">
                        <a:effectLst/>
                        <a:latin typeface="Helvetica Neue"/>
                        <a:ea typeface="Helvetica Neue"/>
                        <a:cs typeface="Helvetica Neue"/>
                        <a:sym typeface="Helvetica Neue"/>
                      </a:rPr>
                      <m:t>𝑋</m:t>
                    </m:r>
                  </m:oMath>
                </a14:m>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trong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trường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hợp</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này</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số</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lượng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của</a:t>
                </a:r>
                <a:r>
                  <a:rPr lang="en-US" sz="2200" dirty="0">
                    <a:effectLst/>
                    <a:latin typeface="Helvetica Neue"/>
                    <a:ea typeface="Helvetica Neue"/>
                    <a:cs typeface="Helvetica Neue"/>
                    <a:sym typeface="Helvetica Neue"/>
                  </a:rPr>
                  <a:t> x </a:t>
                </a:r>
                <a:r>
                  <a:rPr lang="en-US" sz="2200" dirty="0" err="1">
                    <a:effectLst/>
                    <a:latin typeface="Helvetica Neue"/>
                    <a:ea typeface="Helvetica Neue"/>
                    <a:cs typeface="Helvetica Neue"/>
                    <a:sym typeface="Helvetica Neue"/>
                  </a:rPr>
                  <a:t>là</a:t>
                </a:r>
                <a:r>
                  <a:rPr lang="en-US" sz="2200" dirty="0">
                    <a:effectLst/>
                    <a:latin typeface="Helvetica Neue"/>
                    <a:ea typeface="Helvetica Neue"/>
                    <a:cs typeface="Helvetica Neue"/>
                    <a:sym typeface="Helvetica Neue"/>
                  </a:rPr>
                  <a:t> 28x28 + 1 = 785 do </a:t>
                </a:r>
                <a:r>
                  <a:rPr lang="en-US" sz="2200" dirty="0" err="1">
                    <a:effectLst/>
                    <a:latin typeface="Helvetica Neue"/>
                    <a:ea typeface="Helvetica Neue"/>
                    <a:cs typeface="Helvetica Neue"/>
                    <a:sym typeface="Helvetica Neue"/>
                  </a:rPr>
                  <a:t>có</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thêm</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một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hệ</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số</a:t>
                </a:r>
                <a:r>
                  <a:rPr lang="en-US" sz="2200" dirty="0">
                    <a:effectLst/>
                    <a:latin typeface="Helvetica Neue"/>
                    <a:ea typeface="Helvetica Neue"/>
                    <a:cs typeface="Helvetica Neue"/>
                    <a:sym typeface="Helvetica Neue"/>
                  </a:rPr>
                  <a:t> bias) , </a:t>
                </a:r>
                <a14:m>
                  <m:oMath xmlns:m="http://schemas.openxmlformats.org/officeDocument/2006/math">
                    <m:sSub>
                      <m:sSubPr>
                        <m:ctrlPr>
                          <a:rPr lang="en-US" sz="2200" i="1">
                            <a:effectLst/>
                            <a:latin typeface="Helvetica Neue"/>
                            <a:ea typeface="Helvetica Neue"/>
                            <a:cs typeface="Helvetica Neue"/>
                            <a:sym typeface="Helvetica Neue"/>
                          </a:rPr>
                        </m:ctrlPr>
                      </m:sSubPr>
                      <m:e>
                        <m:r>
                          <a:rPr lang="en-US" sz="2200" i="1">
                            <a:effectLst/>
                            <a:latin typeface="Helvetica Neue"/>
                            <a:ea typeface="Helvetica Neue"/>
                            <a:cs typeface="Helvetica Neue"/>
                            <a:sym typeface="Helvetica Neue"/>
                          </a:rPr>
                          <m:t>𝑎</m:t>
                        </m:r>
                      </m:e>
                      <m:sub>
                        <m:r>
                          <a:rPr lang="en-US" sz="2200" i="1">
                            <a:effectLst/>
                            <a:latin typeface="Helvetica Neue"/>
                            <a:ea typeface="Helvetica Neue"/>
                            <a:cs typeface="Helvetica Neue"/>
                            <a:sym typeface="Helvetica Neue"/>
                          </a:rPr>
                          <m:t>𝑖</m:t>
                        </m:r>
                      </m:sub>
                    </m:sSub>
                  </m:oMath>
                </a14:m>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thể</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hiện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xác</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suất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để</a:t>
                </a:r>
                <a:r>
                  <a:rPr lang="en-US" sz="2200" dirty="0">
                    <a:effectLst/>
                    <a:latin typeface="Helvetica Neue"/>
                    <a:ea typeface="Helvetica Neue"/>
                    <a:cs typeface="Helvetica Neue"/>
                    <a:sym typeface="Helvetica Neue"/>
                  </a:rPr>
                  <a:t> input </a:t>
                </a:r>
                <a:r>
                  <a:rPr lang="en-US" sz="2200" dirty="0" err="1">
                    <a:effectLst/>
                    <a:latin typeface="Helvetica Neue"/>
                    <a:ea typeface="Helvetica Neue"/>
                    <a:cs typeface="Helvetica Neue"/>
                    <a:sym typeface="Helvetica Neue"/>
                  </a:rPr>
                  <a:t>đó</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rơi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vào</a:t>
                </a:r>
                <a:r>
                  <a:rPr lang="en-US" sz="2200" dirty="0">
                    <a:effectLst/>
                    <a:latin typeface="Helvetica Neue"/>
                    <a:ea typeface="Helvetica Neue"/>
                    <a:cs typeface="Helvetica Neue"/>
                    <a:sym typeface="Helvetica Neue"/>
                  </a:rPr>
                  <a:t> class </a:t>
                </a:r>
                <a14:m>
                  <m:oMath xmlns:m="http://schemas.openxmlformats.org/officeDocument/2006/math">
                    <m:r>
                      <a:rPr lang="en-US" sz="2200" i="1">
                        <a:effectLst/>
                        <a:latin typeface="Helvetica Neue"/>
                        <a:ea typeface="Helvetica Neue"/>
                        <a:cs typeface="Helvetica Neue"/>
                        <a:sym typeface="Helvetica Neue"/>
                      </a:rPr>
                      <m:t>𝑖</m:t>
                    </m:r>
                  </m:oMath>
                </a14:m>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Vậy</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điều</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kiện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cần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là</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các</a:t>
                </a:r>
                <a:r>
                  <a:rPr lang="en-US" sz="2200" dirty="0">
                    <a:effectLst/>
                    <a:latin typeface="Helvetica Neue"/>
                    <a:ea typeface="Helvetica Neue"/>
                    <a:cs typeface="Helvetica Neue"/>
                    <a:sym typeface="Helvetica Neue"/>
                  </a:rPr>
                  <a:t> </a:t>
                </a:r>
                <a14:m>
                  <m:oMath xmlns:m="http://schemas.openxmlformats.org/officeDocument/2006/math">
                    <m:sSub>
                      <m:sSubPr>
                        <m:ctrlPr>
                          <a:rPr lang="en-US" sz="2200" i="1">
                            <a:effectLst/>
                            <a:latin typeface="Helvetica Neue"/>
                            <a:ea typeface="Helvetica Neue"/>
                            <a:cs typeface="Helvetica Neue"/>
                            <a:sym typeface="Helvetica Neue"/>
                          </a:rPr>
                        </m:ctrlPr>
                      </m:sSubPr>
                      <m:e>
                        <m:r>
                          <a:rPr lang="en-US" sz="2200" i="1">
                            <a:effectLst/>
                            <a:latin typeface="Helvetica Neue"/>
                            <a:ea typeface="Helvetica Neue"/>
                            <a:cs typeface="Helvetica Neue"/>
                            <a:sym typeface="Helvetica Neue"/>
                          </a:rPr>
                          <m:t>𝑎</m:t>
                        </m:r>
                      </m:e>
                      <m:sub>
                        <m:r>
                          <a:rPr lang="en-US" sz="2200" i="1">
                            <a:effectLst/>
                            <a:latin typeface="Helvetica Neue"/>
                            <a:ea typeface="Helvetica Neue"/>
                            <a:cs typeface="Helvetica Neue"/>
                            <a:sym typeface="Helvetica Neue"/>
                          </a:rPr>
                          <m:t>𝑖</m:t>
                        </m:r>
                      </m:sub>
                    </m:sSub>
                  </m:oMath>
                </a14:m>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phải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dương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và</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tổng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của</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chúng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bằng</a:t>
                </a:r>
                <a:r>
                  <a:rPr lang="en-US" sz="2200" dirty="0">
                    <a:effectLst/>
                    <a:latin typeface="Helvetica Neue"/>
                    <a:ea typeface="Helvetica Neue"/>
                    <a:cs typeface="Helvetica Neue"/>
                    <a:sym typeface="Helvetica Neue"/>
                  </a:rPr>
                  <a:t> 1. </a:t>
                </a:r>
                <a:r>
                  <a:rPr lang="en-US" sz="2200" dirty="0" err="1">
                    <a:effectLst/>
                    <a:latin typeface="Helvetica Neue"/>
                    <a:ea typeface="Helvetica Neue"/>
                    <a:cs typeface="Helvetica Neue"/>
                    <a:sym typeface="Helvetica Neue"/>
                  </a:rPr>
                  <a:t>Để</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có</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thể</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thỏa</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mãn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điều</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kiện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này</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chúng</a:t>
                </a:r>
                <a:r>
                  <a:rPr lang="en-US" sz="2200" dirty="0">
                    <a:effectLst/>
                    <a:latin typeface="Helvetica Neue"/>
                    <a:ea typeface="Helvetica Neue"/>
                    <a:cs typeface="Helvetica Neue"/>
                    <a:sym typeface="Helvetica Neue"/>
                  </a:rPr>
                  <a:t> ta </a:t>
                </a:r>
                <a:r>
                  <a:rPr lang="en-US" sz="2200" dirty="0" err="1">
                    <a:effectLst/>
                    <a:latin typeface="Helvetica Neue"/>
                    <a:ea typeface="Helvetica Neue"/>
                    <a:cs typeface="Helvetica Neue"/>
                    <a:sym typeface="Helvetica Neue"/>
                  </a:rPr>
                  <a:t>cần</a:t>
                </a:r>
                <a:r>
                  <a:rPr lang="en-US" sz="2200" dirty="0">
                    <a:effectLst/>
                    <a:latin typeface="Helvetica Neue"/>
                    <a:ea typeface="Helvetica Neue"/>
                    <a:cs typeface="Helvetica Neue"/>
                    <a:sym typeface="Helvetica Neue"/>
                  </a:rPr>
                  <a:t> </a:t>
                </a:r>
                <a:r>
                  <a:rPr lang="en-US" sz="2200" i="1" dirty="0" err="1">
                    <a:effectLst/>
                    <a:latin typeface="Helvetica Neue"/>
                    <a:ea typeface="Helvetica Neue"/>
                    <a:cs typeface="Helvetica Neue"/>
                    <a:sym typeface="Helvetica Neue"/>
                  </a:rPr>
                  <a:t>nhìn</a:t>
                </a:r>
                <a:r>
                  <a:rPr lang="en-US" sz="2200" i="1" dirty="0">
                    <a:effectLst/>
                    <a:latin typeface="Helvetica Neue"/>
                    <a:ea typeface="Helvetica Neue"/>
                    <a:cs typeface="Helvetica Neue"/>
                    <a:sym typeface="Helvetica Neue"/>
                  </a:rPr>
                  <a:t> </a:t>
                </a:r>
                <a:r>
                  <a:rPr lang="en-US" sz="2200" i="1" dirty="0" err="1">
                    <a:effectLst/>
                    <a:latin typeface="Helvetica Neue"/>
                    <a:ea typeface="Helvetica Neue"/>
                    <a:cs typeface="Helvetica Neue"/>
                    <a:sym typeface="Helvetica Neue"/>
                  </a:rPr>
                  <a:t>vào</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mọi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giá</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trị</a:t>
                </a:r>
                <a:r>
                  <a:rPr lang="en-US" sz="2200" dirty="0">
                    <a:effectLst/>
                    <a:latin typeface="Helvetica Neue"/>
                    <a:ea typeface="Helvetica Neue"/>
                    <a:cs typeface="Helvetica Neue"/>
                    <a:sym typeface="Helvetica Neue"/>
                  </a:rPr>
                  <a:t> </a:t>
                </a:r>
                <a14:m>
                  <m:oMath xmlns:m="http://schemas.openxmlformats.org/officeDocument/2006/math">
                    <m:sSub>
                      <m:sSubPr>
                        <m:ctrlPr>
                          <a:rPr lang="en-US" sz="2200" i="1">
                            <a:effectLst/>
                            <a:latin typeface="Helvetica Neue"/>
                            <a:ea typeface="Helvetica Neue"/>
                            <a:cs typeface="Helvetica Neue"/>
                            <a:sym typeface="Helvetica Neue"/>
                          </a:rPr>
                        </m:ctrlPr>
                      </m:sSubPr>
                      <m:e>
                        <m:r>
                          <a:rPr lang="en-US" sz="2200" i="1">
                            <a:effectLst/>
                            <a:latin typeface="Helvetica Neue"/>
                            <a:ea typeface="Helvetica Neue"/>
                            <a:cs typeface="Helvetica Neue"/>
                            <a:sym typeface="Helvetica Neue"/>
                          </a:rPr>
                          <m:t>𝑍</m:t>
                        </m:r>
                      </m:e>
                      <m:sub>
                        <m:r>
                          <a:rPr lang="en-US" sz="2200" i="1">
                            <a:effectLst/>
                            <a:latin typeface="Helvetica Neue"/>
                            <a:ea typeface="Helvetica Neue"/>
                            <a:cs typeface="Helvetica Neue"/>
                            <a:sym typeface="Helvetica Neue"/>
                          </a:rPr>
                          <m:t>𝑖</m:t>
                        </m:r>
                      </m:sub>
                    </m:sSub>
                  </m:oMath>
                </a14:m>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và</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dựa</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trên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quan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hệ</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giữa</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các</a:t>
                </a:r>
                <a14:m>
                  <m:oMath xmlns:m="http://schemas.openxmlformats.org/officeDocument/2006/math">
                    <m:r>
                      <a:rPr lang="en-US" sz="2200" i="1">
                        <a:effectLst/>
                        <a:latin typeface="Helvetica Neue"/>
                        <a:ea typeface="Helvetica Neue"/>
                        <a:cs typeface="Helvetica Neue"/>
                        <a:sym typeface="Helvetica Neue"/>
                      </a:rPr>
                      <m:t> </m:t>
                    </m:r>
                    <m:sSub>
                      <m:sSubPr>
                        <m:ctrlPr>
                          <a:rPr lang="en-US" sz="2200" i="1">
                            <a:effectLst/>
                            <a:latin typeface="Helvetica Neue"/>
                            <a:ea typeface="Helvetica Neue"/>
                            <a:cs typeface="Helvetica Neue"/>
                            <a:sym typeface="Helvetica Neue"/>
                          </a:rPr>
                        </m:ctrlPr>
                      </m:sSubPr>
                      <m:e>
                        <m:r>
                          <a:rPr lang="en-US" sz="2200" i="1">
                            <a:effectLst/>
                            <a:latin typeface="Helvetica Neue"/>
                            <a:ea typeface="Helvetica Neue"/>
                            <a:cs typeface="Helvetica Neue"/>
                            <a:sym typeface="Helvetica Neue"/>
                          </a:rPr>
                          <m:t>𝑍</m:t>
                        </m:r>
                      </m:e>
                      <m:sub>
                        <m:r>
                          <a:rPr lang="en-US" sz="2200" i="1">
                            <a:effectLst/>
                            <a:latin typeface="Helvetica Neue"/>
                            <a:ea typeface="Helvetica Neue"/>
                            <a:cs typeface="Helvetica Neue"/>
                            <a:sym typeface="Helvetica Neue"/>
                          </a:rPr>
                          <m:t>𝑖</m:t>
                        </m:r>
                      </m:sub>
                    </m:sSub>
                  </m:oMath>
                </a14:m>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này</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để</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tính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toán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giá</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trị</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của</a:t>
                </a:r>
                <a:r>
                  <a:rPr lang="en-US" sz="2200" dirty="0">
                    <a:effectLst/>
                    <a:latin typeface="Helvetica Neue"/>
                    <a:ea typeface="Helvetica Neue"/>
                    <a:cs typeface="Helvetica Neue"/>
                    <a:sym typeface="Helvetica Neue"/>
                  </a:rPr>
                  <a:t> </a:t>
                </a:r>
                <a14:m>
                  <m:oMath xmlns:m="http://schemas.openxmlformats.org/officeDocument/2006/math">
                    <m:sSub>
                      <m:sSubPr>
                        <m:ctrlPr>
                          <a:rPr lang="en-US" sz="2200" i="1">
                            <a:effectLst/>
                            <a:latin typeface="Helvetica Neue"/>
                            <a:ea typeface="Helvetica Neue"/>
                            <a:cs typeface="Helvetica Neue"/>
                            <a:sym typeface="Helvetica Neue"/>
                          </a:rPr>
                        </m:ctrlPr>
                      </m:sSubPr>
                      <m:e>
                        <m:r>
                          <a:rPr lang="en-US" sz="2200" i="1">
                            <a:effectLst/>
                            <a:latin typeface="Helvetica Neue"/>
                            <a:ea typeface="Helvetica Neue"/>
                            <a:cs typeface="Helvetica Neue"/>
                            <a:sym typeface="Helvetica Neue"/>
                          </a:rPr>
                          <m:t>𝑎</m:t>
                        </m:r>
                      </m:e>
                      <m:sub>
                        <m:r>
                          <a:rPr lang="en-US" sz="2200" i="1">
                            <a:effectLst/>
                            <a:latin typeface="Helvetica Neue"/>
                            <a:ea typeface="Helvetica Neue"/>
                            <a:cs typeface="Helvetica Neue"/>
                            <a:sym typeface="Helvetica Neue"/>
                          </a:rPr>
                          <m:t>𝑖</m:t>
                        </m:r>
                      </m:sub>
                    </m:sSub>
                  </m:oMath>
                </a14:m>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Ngoài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các</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điều</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kiện</a:t>
                </a:r>
                <a:r>
                  <a:rPr lang="en-US" sz="2200" dirty="0">
                    <a:effectLst/>
                    <a:latin typeface="Helvetica Neue"/>
                    <a:ea typeface="Helvetica Neue"/>
                    <a:cs typeface="Helvetica Neue"/>
                    <a:sym typeface="Helvetica Neue"/>
                  </a:rPr>
                  <a:t> </a:t>
                </a:r>
                <a14:m>
                  <m:oMath xmlns:m="http://schemas.openxmlformats.org/officeDocument/2006/math">
                    <m:sSub>
                      <m:sSubPr>
                        <m:ctrlPr>
                          <a:rPr lang="en-US" sz="2200" i="1">
                            <a:effectLst/>
                            <a:latin typeface="Helvetica Neue"/>
                            <a:ea typeface="Helvetica Neue"/>
                            <a:cs typeface="Helvetica Neue"/>
                            <a:sym typeface="Helvetica Neue"/>
                          </a:rPr>
                        </m:ctrlPr>
                      </m:sSubPr>
                      <m:e>
                        <m:r>
                          <a:rPr lang="en-US" sz="2200" i="1">
                            <a:effectLst/>
                            <a:latin typeface="Helvetica Neue"/>
                            <a:ea typeface="Helvetica Neue"/>
                            <a:cs typeface="Helvetica Neue"/>
                            <a:sym typeface="Helvetica Neue"/>
                          </a:rPr>
                          <m:t>𝑎</m:t>
                        </m:r>
                      </m:e>
                      <m:sub>
                        <m:r>
                          <a:rPr lang="en-US" sz="2200" i="1">
                            <a:effectLst/>
                            <a:latin typeface="Helvetica Neue"/>
                            <a:ea typeface="Helvetica Neue"/>
                            <a:cs typeface="Helvetica Neue"/>
                            <a:sym typeface="Helvetica Neue"/>
                          </a:rPr>
                          <m:t>𝑖</m:t>
                        </m:r>
                      </m:sub>
                    </m:sSub>
                  </m:oMath>
                </a14:m>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lớn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hơn</a:t>
                </a:r>
                <a:r>
                  <a:rPr lang="en-US" sz="2200" dirty="0">
                    <a:effectLst/>
                    <a:latin typeface="Helvetica Neue"/>
                    <a:ea typeface="Helvetica Neue"/>
                    <a:cs typeface="Helvetica Neue"/>
                    <a:sym typeface="Helvetica Neue"/>
                  </a:rPr>
                  <a:t> 0 </a:t>
                </a:r>
                <a:r>
                  <a:rPr lang="en-US" sz="2200" dirty="0" err="1">
                    <a:effectLst/>
                    <a:latin typeface="Helvetica Neue"/>
                    <a:ea typeface="Helvetica Neue"/>
                    <a:cs typeface="Helvetica Neue"/>
                    <a:sym typeface="Helvetica Neue"/>
                  </a:rPr>
                  <a:t>và</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có</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tổng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bằng</a:t>
                </a:r>
                <a:r>
                  <a:rPr lang="en-US" sz="2200" dirty="0">
                    <a:effectLst/>
                    <a:latin typeface="Helvetica Neue"/>
                    <a:ea typeface="Helvetica Neue"/>
                    <a:cs typeface="Helvetica Neue"/>
                    <a:sym typeface="Helvetica Neue"/>
                  </a:rPr>
                  <a:t> 1, </a:t>
                </a:r>
                <a:r>
                  <a:rPr lang="en-US" sz="2200" dirty="0" err="1">
                    <a:effectLst/>
                    <a:latin typeface="Helvetica Neue"/>
                    <a:ea typeface="Helvetica Neue"/>
                    <a:cs typeface="Helvetica Neue"/>
                    <a:sym typeface="Helvetica Neue"/>
                  </a:rPr>
                  <a:t>chúng</a:t>
                </a:r>
                <a:r>
                  <a:rPr lang="en-US" sz="2200" dirty="0">
                    <a:effectLst/>
                    <a:latin typeface="Helvetica Neue"/>
                    <a:ea typeface="Helvetica Neue"/>
                    <a:cs typeface="Helvetica Neue"/>
                    <a:sym typeface="Helvetica Neue"/>
                  </a:rPr>
                  <a:t> ta </a:t>
                </a:r>
                <a:r>
                  <a:rPr lang="en-US" sz="2200" dirty="0" err="1">
                    <a:effectLst/>
                    <a:latin typeface="Helvetica Neue"/>
                    <a:ea typeface="Helvetica Neue"/>
                    <a:cs typeface="Helvetica Neue"/>
                    <a:sym typeface="Helvetica Neue"/>
                  </a:rPr>
                  <a:t>sẽ</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thêm</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một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điều</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kiện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cũng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rất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tự</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nhiên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nữa</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đó</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là</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giá</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trị</a:t>
                </a:r>
                <a:r>
                  <a:rPr lang="en-US" sz="2200" dirty="0">
                    <a:effectLst/>
                    <a:latin typeface="Helvetica Neue"/>
                    <a:ea typeface="Helvetica Neue"/>
                    <a:cs typeface="Helvetica Neue"/>
                    <a:sym typeface="Helvetica Neue"/>
                  </a:rPr>
                  <a:t> </a:t>
                </a:r>
                <a14:m>
                  <m:oMath xmlns:m="http://schemas.openxmlformats.org/officeDocument/2006/math">
                    <m:sSub>
                      <m:sSubPr>
                        <m:ctrlPr>
                          <a:rPr lang="en-US" sz="2200" i="1">
                            <a:effectLst/>
                            <a:latin typeface="Helvetica Neue"/>
                            <a:ea typeface="Helvetica Neue"/>
                            <a:cs typeface="Helvetica Neue"/>
                            <a:sym typeface="Helvetica Neue"/>
                          </a:rPr>
                        </m:ctrlPr>
                      </m:sSubPr>
                      <m:e>
                        <m:r>
                          <a:rPr lang="en-US" sz="2200" i="1">
                            <a:effectLst/>
                            <a:latin typeface="Helvetica Neue"/>
                            <a:ea typeface="Helvetica Neue"/>
                            <a:cs typeface="Helvetica Neue"/>
                            <a:sym typeface="Helvetica Neue"/>
                          </a:rPr>
                          <m:t>𝑍</m:t>
                        </m:r>
                      </m:e>
                      <m:sub>
                        <m:r>
                          <a:rPr lang="en-US" sz="2200" i="1">
                            <a:effectLst/>
                            <a:latin typeface="Helvetica Neue"/>
                            <a:ea typeface="Helvetica Neue"/>
                            <a:cs typeface="Helvetica Neue"/>
                            <a:sym typeface="Helvetica Neue"/>
                          </a:rPr>
                          <m:t>𝑖</m:t>
                        </m:r>
                      </m:sub>
                    </m:sSub>
                    <m:r>
                      <a:rPr lang="en-US" sz="2200" i="1">
                        <a:effectLst/>
                        <a:latin typeface="Helvetica Neue"/>
                        <a:ea typeface="Helvetica Neue"/>
                        <a:cs typeface="Helvetica Neue"/>
                        <a:sym typeface="Helvetica Neue"/>
                      </a:rPr>
                      <m:t>=</m:t>
                    </m:r>
                    <m:sSubSup>
                      <m:sSubSupPr>
                        <m:ctrlPr>
                          <a:rPr lang="en-US" sz="2200" i="1">
                            <a:effectLst/>
                            <a:latin typeface="Helvetica Neue"/>
                            <a:ea typeface="Helvetica Neue"/>
                            <a:cs typeface="Helvetica Neue"/>
                            <a:sym typeface="Helvetica Neue"/>
                          </a:rPr>
                        </m:ctrlPr>
                      </m:sSubSupPr>
                      <m:e>
                        <m:r>
                          <a:rPr lang="en-US" sz="2200" i="1">
                            <a:effectLst/>
                            <a:latin typeface="Helvetica Neue"/>
                            <a:ea typeface="Helvetica Neue"/>
                            <a:cs typeface="Helvetica Neue"/>
                            <a:sym typeface="Helvetica Neue"/>
                          </a:rPr>
                          <m:t>𝑊</m:t>
                        </m:r>
                      </m:e>
                      <m:sub>
                        <m:r>
                          <a:rPr lang="en-US" sz="2200" i="1">
                            <a:effectLst/>
                            <a:latin typeface="Helvetica Neue"/>
                            <a:ea typeface="Helvetica Neue"/>
                            <a:cs typeface="Helvetica Neue"/>
                            <a:sym typeface="Helvetica Neue"/>
                          </a:rPr>
                          <m:t>𝑖</m:t>
                        </m:r>
                      </m:sub>
                      <m:sup>
                        <m:r>
                          <a:rPr lang="en-US" sz="2200" i="1">
                            <a:effectLst/>
                            <a:latin typeface="Helvetica Neue"/>
                            <a:ea typeface="Helvetica Neue"/>
                            <a:cs typeface="Helvetica Neue"/>
                            <a:sym typeface="Helvetica Neue"/>
                          </a:rPr>
                          <m:t>𝑇</m:t>
                        </m:r>
                      </m:sup>
                    </m:sSubSup>
                    <m:r>
                      <a:rPr lang="en-US" sz="2200" i="1">
                        <a:effectLst/>
                        <a:latin typeface="Helvetica Neue"/>
                        <a:ea typeface="Helvetica Neue"/>
                        <a:cs typeface="Helvetica Neue"/>
                        <a:sym typeface="Helvetica Neue"/>
                      </a:rPr>
                      <m:t>𝑋</m:t>
                    </m:r>
                  </m:oMath>
                </a14:m>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càng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lớn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thì</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xác</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suất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dữ</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liệu</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rơi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vào</a:t>
                </a:r>
                <a:r>
                  <a:rPr lang="en-US" sz="2200" dirty="0">
                    <a:effectLst/>
                    <a:latin typeface="Helvetica Neue"/>
                    <a:ea typeface="Helvetica Neue"/>
                    <a:cs typeface="Helvetica Neue"/>
                    <a:sym typeface="Helvetica Neue"/>
                  </a:rPr>
                  <a:t> class </a:t>
                </a:r>
                <a14:m>
                  <m:oMath xmlns:m="http://schemas.openxmlformats.org/officeDocument/2006/math">
                    <m:r>
                      <a:rPr lang="en-US" sz="2200" i="1">
                        <a:effectLst/>
                        <a:latin typeface="Helvetica Neue"/>
                        <a:ea typeface="Helvetica Neue"/>
                        <a:cs typeface="Helvetica Neue"/>
                        <a:sym typeface="Helvetica Neue"/>
                      </a:rPr>
                      <m:t>𝑖</m:t>
                    </m:r>
                  </m:oMath>
                </a14:m>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càng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cao</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Điều</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kiện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cuối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này</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chỉ</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ra</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rằng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chúng</a:t>
                </a:r>
                <a:r>
                  <a:rPr lang="en-US" sz="2200" dirty="0">
                    <a:effectLst/>
                    <a:latin typeface="Helvetica Neue"/>
                    <a:ea typeface="Helvetica Neue"/>
                    <a:cs typeface="Helvetica Neue"/>
                    <a:sym typeface="Helvetica Neue"/>
                  </a:rPr>
                  <a:t> ta </a:t>
                </a:r>
                <a:r>
                  <a:rPr lang="en-US" sz="2200" dirty="0" err="1">
                    <a:effectLst/>
                    <a:latin typeface="Helvetica Neue"/>
                    <a:ea typeface="Helvetica Neue"/>
                    <a:cs typeface="Helvetica Neue"/>
                    <a:sym typeface="Helvetica Neue"/>
                  </a:rPr>
                  <a:t>cần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một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hàm</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đồng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biến</a:t>
                </a:r>
                <a:r>
                  <a:rPr lang="en-US" sz="2200" dirty="0">
                    <a:effectLst/>
                    <a:latin typeface="Helvetica Neue"/>
                    <a:ea typeface="Helvetica Neue"/>
                    <a:cs typeface="Helvetica Neue"/>
                    <a:sym typeface="Helvetica Neue"/>
                  </a:rPr>
                  <a:t> ở </a:t>
                </a:r>
                <a:r>
                  <a:rPr lang="en-US" sz="2200" dirty="0" err="1">
                    <a:effectLst/>
                    <a:latin typeface="Helvetica Neue"/>
                    <a:ea typeface="Helvetica Neue"/>
                    <a:cs typeface="Helvetica Neue"/>
                    <a:sym typeface="Helvetica Neue"/>
                  </a:rPr>
                  <a:t>đây</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Nhận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thấy</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rằng</a:t>
                </a:r>
                <a:r>
                  <a:rPr lang="en-US" sz="2200" dirty="0">
                    <a:effectLst/>
                    <a:latin typeface="Helvetica Neue"/>
                    <a:ea typeface="Helvetica Neue"/>
                    <a:cs typeface="Helvetica Neue"/>
                    <a:sym typeface="Helvetica Neue"/>
                  </a:rPr>
                  <a:t> </a:t>
                </a:r>
                <a14:m>
                  <m:oMath xmlns:m="http://schemas.openxmlformats.org/officeDocument/2006/math">
                    <m:sSub>
                      <m:sSubPr>
                        <m:ctrlPr>
                          <a:rPr lang="en-US" sz="2200" i="1">
                            <a:effectLst/>
                            <a:latin typeface="Helvetica Neue"/>
                            <a:ea typeface="Helvetica Neue"/>
                            <a:cs typeface="Helvetica Neue"/>
                            <a:sym typeface="Helvetica Neue"/>
                          </a:rPr>
                        </m:ctrlPr>
                      </m:sSubPr>
                      <m:e>
                        <m:r>
                          <a:rPr lang="en-US" sz="2200" i="1">
                            <a:effectLst/>
                            <a:latin typeface="Helvetica Neue"/>
                            <a:ea typeface="Helvetica Neue"/>
                            <a:cs typeface="Helvetica Neue"/>
                            <a:sym typeface="Helvetica Neue"/>
                          </a:rPr>
                          <m:t>𝑍</m:t>
                        </m:r>
                      </m:e>
                      <m:sub>
                        <m:r>
                          <a:rPr lang="en-US" sz="2200" i="1">
                            <a:effectLst/>
                            <a:latin typeface="Helvetica Neue"/>
                            <a:ea typeface="Helvetica Neue"/>
                            <a:cs typeface="Helvetica Neue"/>
                            <a:sym typeface="Helvetica Neue"/>
                          </a:rPr>
                          <m:t>𝑖</m:t>
                        </m:r>
                      </m:sub>
                    </m:sSub>
                  </m:oMath>
                </a14:m>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có</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thể</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nhận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các</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giá</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trị</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cả</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âm</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và</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dương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Một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hàm</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số</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mượt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đơn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giản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có</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thể</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chắc</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chắn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rằng</a:t>
                </a:r>
                <a:r>
                  <a:rPr lang="en-US" sz="2200" dirty="0">
                    <a:effectLst/>
                    <a:latin typeface="Helvetica Neue"/>
                    <a:ea typeface="Helvetica Neue"/>
                    <a:cs typeface="Helvetica Neue"/>
                    <a:sym typeface="Helvetica Neue"/>
                  </a:rPr>
                  <a:t> </a:t>
                </a:r>
                <a14:m>
                  <m:oMath xmlns:m="http://schemas.openxmlformats.org/officeDocument/2006/math">
                    <m:sSub>
                      <m:sSubPr>
                        <m:ctrlPr>
                          <a:rPr lang="en-US" sz="2200" i="1">
                            <a:effectLst/>
                            <a:latin typeface="Helvetica Neue"/>
                            <a:ea typeface="Helvetica Neue"/>
                            <a:cs typeface="Helvetica Neue"/>
                            <a:sym typeface="Helvetica Neue"/>
                          </a:rPr>
                        </m:ctrlPr>
                      </m:sSubPr>
                      <m:e>
                        <m:r>
                          <a:rPr lang="en-US" sz="2200" i="1">
                            <a:effectLst/>
                            <a:latin typeface="Helvetica Neue"/>
                            <a:ea typeface="Helvetica Neue"/>
                            <a:cs typeface="Helvetica Neue"/>
                            <a:sym typeface="Helvetica Neue"/>
                          </a:rPr>
                          <m:t>𝑍</m:t>
                        </m:r>
                      </m:e>
                      <m:sub>
                        <m:r>
                          <a:rPr lang="en-US" sz="2200" i="1">
                            <a:effectLst/>
                            <a:latin typeface="Helvetica Neue"/>
                            <a:ea typeface="Helvetica Neue"/>
                            <a:cs typeface="Helvetica Neue"/>
                            <a:sym typeface="Helvetica Neue"/>
                          </a:rPr>
                          <m:t>𝑖</m:t>
                        </m:r>
                      </m:sub>
                    </m:sSub>
                  </m:oMath>
                </a14:m>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sẽ</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trở</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thành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một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giá</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trị</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dương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và</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đồng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biến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là</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hàm</a:t>
                </a:r>
                <a:r>
                  <a:rPr lang="en-US" sz="2200" dirty="0">
                    <a:effectLst/>
                    <a:latin typeface="Helvetica Neue"/>
                    <a:ea typeface="Helvetica Neue"/>
                    <a:cs typeface="Helvetica Neue"/>
                    <a:sym typeface="Helvetica Neue"/>
                  </a:rPr>
                  <a:t> </a:t>
                </a:r>
                <a14:m>
                  <m:oMath xmlns:m="http://schemas.openxmlformats.org/officeDocument/2006/math">
                    <m:func>
                      <m:funcPr>
                        <m:ctrlPr>
                          <a:rPr lang="en-US" sz="2200" i="1">
                            <a:effectLst/>
                            <a:latin typeface="Helvetica Neue"/>
                            <a:ea typeface="Helvetica Neue"/>
                            <a:cs typeface="Helvetica Neue"/>
                            <a:sym typeface="Helvetica Neue"/>
                          </a:rPr>
                        </m:ctrlPr>
                      </m:funcPr>
                      <m:fName>
                        <m:r>
                          <m:rPr>
                            <m:sty m:val="p"/>
                          </m:rPr>
                          <a:rPr lang="en-US" sz="2200">
                            <a:effectLst/>
                            <a:latin typeface="Helvetica Neue"/>
                            <a:ea typeface="Helvetica Neue"/>
                            <a:cs typeface="Helvetica Neue"/>
                            <a:sym typeface="Helvetica Neue"/>
                          </a:rPr>
                          <m:t>exp</m:t>
                        </m:r>
                      </m:fName>
                      <m:e>
                        <m:d>
                          <m:dPr>
                            <m:ctrlPr>
                              <a:rPr lang="en-US" sz="2200" i="1">
                                <a:effectLst/>
                                <a:latin typeface="Helvetica Neue"/>
                                <a:ea typeface="Helvetica Neue"/>
                                <a:cs typeface="Helvetica Neue"/>
                                <a:sym typeface="Helvetica Neue"/>
                              </a:rPr>
                            </m:ctrlPr>
                          </m:dPr>
                          <m:e>
                            <m:sSub>
                              <m:sSubPr>
                                <m:ctrlPr>
                                  <a:rPr lang="en-US" sz="2200" i="1">
                                    <a:effectLst/>
                                    <a:latin typeface="Helvetica Neue"/>
                                    <a:ea typeface="Helvetica Neue"/>
                                    <a:cs typeface="Helvetica Neue"/>
                                    <a:sym typeface="Helvetica Neue"/>
                                  </a:rPr>
                                </m:ctrlPr>
                              </m:sSubPr>
                              <m:e>
                                <m:r>
                                  <a:rPr lang="en-US" sz="2200" i="1">
                                    <a:effectLst/>
                                    <a:latin typeface="Helvetica Neue"/>
                                    <a:ea typeface="Helvetica Neue"/>
                                    <a:cs typeface="Helvetica Neue"/>
                                    <a:sym typeface="Helvetica Neue"/>
                                  </a:rPr>
                                  <m:t>𝑧</m:t>
                                </m:r>
                              </m:e>
                              <m:sub>
                                <m:r>
                                  <a:rPr lang="en-US" sz="2200" i="1">
                                    <a:effectLst/>
                                    <a:latin typeface="Helvetica Neue"/>
                                    <a:ea typeface="Helvetica Neue"/>
                                    <a:cs typeface="Helvetica Neue"/>
                                    <a:sym typeface="Helvetica Neue"/>
                                  </a:rPr>
                                  <m:t>𝑖</m:t>
                                </m:r>
                              </m:sub>
                            </m:sSub>
                          </m:e>
                        </m:d>
                      </m:e>
                    </m:func>
                    <m:r>
                      <a:rPr lang="en-US" sz="2200" i="1">
                        <a:effectLst/>
                        <a:latin typeface="Helvetica Neue"/>
                        <a:ea typeface="Helvetica Neue"/>
                        <a:cs typeface="Helvetica Neue"/>
                        <a:sym typeface="Helvetica Neue"/>
                      </a:rPr>
                      <m:t>= </m:t>
                    </m:r>
                    <m:sSup>
                      <m:sSupPr>
                        <m:ctrlPr>
                          <a:rPr lang="en-US" sz="2200" i="1">
                            <a:effectLst/>
                            <a:latin typeface="Helvetica Neue"/>
                            <a:ea typeface="Helvetica Neue"/>
                            <a:cs typeface="Helvetica Neue"/>
                            <a:sym typeface="Helvetica Neue"/>
                          </a:rPr>
                        </m:ctrlPr>
                      </m:sSupPr>
                      <m:e>
                        <m:r>
                          <a:rPr lang="en-US" sz="2200" i="1">
                            <a:effectLst/>
                            <a:latin typeface="Helvetica Neue"/>
                            <a:ea typeface="Helvetica Neue"/>
                            <a:cs typeface="Helvetica Neue"/>
                            <a:sym typeface="Helvetica Neue"/>
                          </a:rPr>
                          <m:t>𝑒</m:t>
                        </m:r>
                      </m:e>
                      <m:sup>
                        <m:sSub>
                          <m:sSubPr>
                            <m:ctrlPr>
                              <a:rPr lang="en-US" sz="2200" i="1">
                                <a:effectLst/>
                                <a:latin typeface="Helvetica Neue"/>
                                <a:ea typeface="Helvetica Neue"/>
                                <a:cs typeface="Helvetica Neue"/>
                                <a:sym typeface="Helvetica Neue"/>
                              </a:rPr>
                            </m:ctrlPr>
                          </m:sSubPr>
                          <m:e>
                            <m:r>
                              <a:rPr lang="en-US" sz="2200" i="1">
                                <a:effectLst/>
                                <a:latin typeface="Helvetica Neue"/>
                                <a:ea typeface="Helvetica Neue"/>
                                <a:cs typeface="Helvetica Neue"/>
                                <a:sym typeface="Helvetica Neue"/>
                              </a:rPr>
                              <m:t>𝑧</m:t>
                            </m:r>
                          </m:e>
                          <m:sub>
                            <m:r>
                              <a:rPr lang="en-US" sz="2200" i="1">
                                <a:effectLst/>
                                <a:latin typeface="Helvetica Neue"/>
                                <a:ea typeface="Helvetica Neue"/>
                                <a:cs typeface="Helvetica Neue"/>
                                <a:sym typeface="Helvetica Neue"/>
                              </a:rPr>
                              <m:t>𝑖</m:t>
                            </m:r>
                          </m:sub>
                        </m:sSub>
                      </m:sup>
                    </m:sSup>
                  </m:oMath>
                </a14:m>
                <a:r>
                  <a:rPr lang="en-US" sz="2200" dirty="0">
                    <a:effectLst/>
                    <a:latin typeface="Helvetica Neue"/>
                    <a:ea typeface="Helvetica Neue"/>
                    <a:cs typeface="Helvetica Neue"/>
                    <a:sym typeface="Helvetica Neue"/>
                  </a:rPr>
                  <a:t>.</a:t>
                </a:r>
              </a:p>
              <a:p>
                <a:r>
                  <a:rPr lang="en-US" sz="2200" dirty="0">
                    <a:effectLst/>
                    <a:latin typeface="Helvetica Neue"/>
                    <a:ea typeface="Helvetica Neue"/>
                    <a:cs typeface="Helvetica Neue"/>
                    <a:sym typeface="Helvetica Neue"/>
                  </a:rPr>
                  <a:t> </a:t>
                </a:r>
                <a:r>
                  <a:rPr lang="en-US" sz="2200" b="1" i="0" dirty="0">
                    <a:effectLst/>
                    <a:latin typeface="Helvetica Neue"/>
                    <a:ea typeface="Helvetica Neue"/>
                    <a:cs typeface="Helvetica Neue"/>
                    <a:sym typeface="Helvetica Neue"/>
                  </a:rPr>
                  <a:t>a bias value allows you to shift the activation function to the left or right</a:t>
                </a:r>
                <a:endParaRPr lang="en-US" dirty="0"/>
              </a:p>
            </p:txBody>
          </p:sp>
        </mc:Choice>
        <mc:Fallback>
          <p:sp>
            <p:nvSpPr>
              <p:cNvPr id="3" name="Notes Placeholder 2"/>
              <p:cNvSpPr>
                <a:spLocks noGrp="1"/>
              </p:cNvSpPr>
              <p:nvPr>
                <p:ph type="body" idx="1"/>
              </p:nvPr>
            </p:nvSpPr>
            <p:spPr/>
            <p:txBody>
              <a:bodyPr/>
              <a:lstStyle/>
              <a:p>
                <a:r>
                  <a:rPr lang="en-US" sz="2200" dirty="0" err="1">
                    <a:effectLst/>
                    <a:latin typeface="Helvetica Neue"/>
                    <a:ea typeface="Helvetica Neue"/>
                    <a:cs typeface="Helvetica Neue"/>
                    <a:sym typeface="Helvetica Neue"/>
                  </a:rPr>
                  <a:t>Chúng</a:t>
                </a:r>
                <a:r>
                  <a:rPr lang="en-US" sz="2200" dirty="0">
                    <a:effectLst/>
                    <a:latin typeface="Helvetica Neue"/>
                    <a:ea typeface="Helvetica Neue"/>
                    <a:cs typeface="Helvetica Neue"/>
                    <a:sym typeface="Helvetica Neue"/>
                  </a:rPr>
                  <a:t> ta </a:t>
                </a:r>
                <a:r>
                  <a:rPr lang="en-US" sz="2200" dirty="0" err="1">
                    <a:effectLst/>
                    <a:latin typeface="Helvetica Neue"/>
                    <a:ea typeface="Helvetica Neue"/>
                    <a:cs typeface="Helvetica Neue"/>
                    <a:sym typeface="Helvetica Neue"/>
                  </a:rPr>
                  <a:t>cần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một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mô</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hình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xác</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suất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sao</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cho</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với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mỗi</a:t>
                </a:r>
                <a:r>
                  <a:rPr lang="en-US" sz="2200" dirty="0">
                    <a:effectLst/>
                    <a:latin typeface="Helvetica Neue"/>
                    <a:ea typeface="Helvetica Neue"/>
                    <a:cs typeface="Helvetica Neue"/>
                    <a:sym typeface="Helvetica Neue"/>
                  </a:rPr>
                  <a:t> input </a:t>
                </a:r>
                <a:r>
                  <a:rPr lang="en-US" sz="2200" i="0">
                    <a:effectLst/>
                    <a:latin typeface="Helvetica Neue"/>
                    <a:ea typeface="Helvetica Neue"/>
                    <a:cs typeface="Helvetica Neue"/>
                    <a:sym typeface="Helvetica Neue"/>
                  </a:rPr>
                  <a:t>𝑋</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trong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trường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hợp</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này</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số</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lượng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của</a:t>
                </a:r>
                <a:r>
                  <a:rPr lang="en-US" sz="2200" dirty="0">
                    <a:effectLst/>
                    <a:latin typeface="Helvetica Neue"/>
                    <a:ea typeface="Helvetica Neue"/>
                    <a:cs typeface="Helvetica Neue"/>
                    <a:sym typeface="Helvetica Neue"/>
                  </a:rPr>
                  <a:t> x </a:t>
                </a:r>
                <a:r>
                  <a:rPr lang="en-US" sz="2200" dirty="0" err="1">
                    <a:effectLst/>
                    <a:latin typeface="Helvetica Neue"/>
                    <a:ea typeface="Helvetica Neue"/>
                    <a:cs typeface="Helvetica Neue"/>
                    <a:sym typeface="Helvetica Neue"/>
                  </a:rPr>
                  <a:t>là</a:t>
                </a:r>
                <a:r>
                  <a:rPr lang="en-US" sz="2200" dirty="0">
                    <a:effectLst/>
                    <a:latin typeface="Helvetica Neue"/>
                    <a:ea typeface="Helvetica Neue"/>
                    <a:cs typeface="Helvetica Neue"/>
                    <a:sym typeface="Helvetica Neue"/>
                  </a:rPr>
                  <a:t> 28x28 + 1 = 785 do </a:t>
                </a:r>
                <a:r>
                  <a:rPr lang="en-US" sz="2200" dirty="0" err="1">
                    <a:effectLst/>
                    <a:latin typeface="Helvetica Neue"/>
                    <a:ea typeface="Helvetica Neue"/>
                    <a:cs typeface="Helvetica Neue"/>
                    <a:sym typeface="Helvetica Neue"/>
                  </a:rPr>
                  <a:t>có</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thêm</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một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hệ</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số</a:t>
                </a:r>
                <a:r>
                  <a:rPr lang="en-US" sz="2200" dirty="0">
                    <a:effectLst/>
                    <a:latin typeface="Helvetica Neue"/>
                    <a:ea typeface="Helvetica Neue"/>
                    <a:cs typeface="Helvetica Neue"/>
                    <a:sym typeface="Helvetica Neue"/>
                  </a:rPr>
                  <a:t> bias) , </a:t>
                </a:r>
                <a:r>
                  <a:rPr lang="en-US" sz="2200" i="0">
                    <a:effectLst/>
                    <a:latin typeface="Helvetica Neue"/>
                    <a:ea typeface="Helvetica Neue"/>
                    <a:cs typeface="Helvetica Neue"/>
                    <a:sym typeface="Helvetica Neue"/>
                  </a:rPr>
                  <a:t>𝑎_𝑖</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thể</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hiện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xác</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suất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để</a:t>
                </a:r>
                <a:r>
                  <a:rPr lang="en-US" sz="2200" dirty="0">
                    <a:effectLst/>
                    <a:latin typeface="Helvetica Neue"/>
                    <a:ea typeface="Helvetica Neue"/>
                    <a:cs typeface="Helvetica Neue"/>
                    <a:sym typeface="Helvetica Neue"/>
                  </a:rPr>
                  <a:t> input </a:t>
                </a:r>
                <a:r>
                  <a:rPr lang="en-US" sz="2200" dirty="0" err="1">
                    <a:effectLst/>
                    <a:latin typeface="Helvetica Neue"/>
                    <a:ea typeface="Helvetica Neue"/>
                    <a:cs typeface="Helvetica Neue"/>
                    <a:sym typeface="Helvetica Neue"/>
                  </a:rPr>
                  <a:t>đó</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rơi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vào</a:t>
                </a:r>
                <a:r>
                  <a:rPr lang="en-US" sz="2200" dirty="0">
                    <a:effectLst/>
                    <a:latin typeface="Helvetica Neue"/>
                    <a:ea typeface="Helvetica Neue"/>
                    <a:cs typeface="Helvetica Neue"/>
                    <a:sym typeface="Helvetica Neue"/>
                  </a:rPr>
                  <a:t> class </a:t>
                </a:r>
                <a:r>
                  <a:rPr lang="en-US" sz="2200" i="0">
                    <a:effectLst/>
                    <a:latin typeface="Helvetica Neue"/>
                    <a:ea typeface="Helvetica Neue"/>
                    <a:cs typeface="Helvetica Neue"/>
                    <a:sym typeface="Helvetica Neue"/>
                  </a:rPr>
                  <a:t>𝑖</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Vậy</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điều</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kiện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cần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là</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các</a:t>
                </a:r>
                <a:r>
                  <a:rPr lang="en-US" sz="2200" dirty="0">
                    <a:effectLst/>
                    <a:latin typeface="Helvetica Neue"/>
                    <a:ea typeface="Helvetica Neue"/>
                    <a:cs typeface="Helvetica Neue"/>
                    <a:sym typeface="Helvetica Neue"/>
                  </a:rPr>
                  <a:t> </a:t>
                </a:r>
                <a:r>
                  <a:rPr lang="en-US" sz="2200" i="0">
                    <a:effectLst/>
                    <a:latin typeface="Helvetica Neue"/>
                    <a:ea typeface="Helvetica Neue"/>
                    <a:cs typeface="Helvetica Neue"/>
                    <a:sym typeface="Helvetica Neue"/>
                  </a:rPr>
                  <a:t>𝑎_𝑖</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phải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dương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và</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tổng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của</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chúng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bằng</a:t>
                </a:r>
                <a:r>
                  <a:rPr lang="en-US" sz="2200" dirty="0">
                    <a:effectLst/>
                    <a:latin typeface="Helvetica Neue"/>
                    <a:ea typeface="Helvetica Neue"/>
                    <a:cs typeface="Helvetica Neue"/>
                    <a:sym typeface="Helvetica Neue"/>
                  </a:rPr>
                  <a:t> 1. </a:t>
                </a:r>
                <a:r>
                  <a:rPr lang="en-US" sz="2200" dirty="0" err="1">
                    <a:effectLst/>
                    <a:latin typeface="Helvetica Neue"/>
                    <a:ea typeface="Helvetica Neue"/>
                    <a:cs typeface="Helvetica Neue"/>
                    <a:sym typeface="Helvetica Neue"/>
                  </a:rPr>
                  <a:t>Để</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có</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thể</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thỏa</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mãn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điều</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kiện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này</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chúng</a:t>
                </a:r>
                <a:r>
                  <a:rPr lang="en-US" sz="2200" dirty="0">
                    <a:effectLst/>
                    <a:latin typeface="Helvetica Neue"/>
                    <a:ea typeface="Helvetica Neue"/>
                    <a:cs typeface="Helvetica Neue"/>
                    <a:sym typeface="Helvetica Neue"/>
                  </a:rPr>
                  <a:t> ta </a:t>
                </a:r>
                <a:r>
                  <a:rPr lang="en-US" sz="2200" dirty="0" err="1">
                    <a:effectLst/>
                    <a:latin typeface="Helvetica Neue"/>
                    <a:ea typeface="Helvetica Neue"/>
                    <a:cs typeface="Helvetica Neue"/>
                    <a:sym typeface="Helvetica Neue"/>
                  </a:rPr>
                  <a:t>cần</a:t>
                </a:r>
                <a:r>
                  <a:rPr lang="en-US" sz="2200" dirty="0">
                    <a:effectLst/>
                    <a:latin typeface="Helvetica Neue"/>
                    <a:ea typeface="Helvetica Neue"/>
                    <a:cs typeface="Helvetica Neue"/>
                    <a:sym typeface="Helvetica Neue"/>
                  </a:rPr>
                  <a:t> </a:t>
                </a:r>
                <a:r>
                  <a:rPr lang="en-US" sz="2200" i="1" dirty="0" err="1">
                    <a:effectLst/>
                    <a:latin typeface="Helvetica Neue"/>
                    <a:ea typeface="Helvetica Neue"/>
                    <a:cs typeface="Helvetica Neue"/>
                    <a:sym typeface="Helvetica Neue"/>
                  </a:rPr>
                  <a:t>nhìn</a:t>
                </a:r>
                <a:r>
                  <a:rPr lang="en-US" sz="2200" i="1" dirty="0">
                    <a:effectLst/>
                    <a:latin typeface="Helvetica Neue"/>
                    <a:ea typeface="Helvetica Neue"/>
                    <a:cs typeface="Helvetica Neue"/>
                    <a:sym typeface="Helvetica Neue"/>
                  </a:rPr>
                  <a:t> </a:t>
                </a:r>
                <a:r>
                  <a:rPr lang="en-US" sz="2200" i="1" dirty="0" err="1">
                    <a:effectLst/>
                    <a:latin typeface="Helvetica Neue"/>
                    <a:ea typeface="Helvetica Neue"/>
                    <a:cs typeface="Helvetica Neue"/>
                    <a:sym typeface="Helvetica Neue"/>
                  </a:rPr>
                  <a:t>vào</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mọi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giá</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trị</a:t>
                </a:r>
                <a:r>
                  <a:rPr lang="en-US" sz="2200" dirty="0">
                    <a:effectLst/>
                    <a:latin typeface="Helvetica Neue"/>
                    <a:ea typeface="Helvetica Neue"/>
                    <a:cs typeface="Helvetica Neue"/>
                    <a:sym typeface="Helvetica Neue"/>
                  </a:rPr>
                  <a:t> </a:t>
                </a:r>
                <a:r>
                  <a:rPr lang="en-US" sz="2200" i="0">
                    <a:effectLst/>
                    <a:latin typeface="Helvetica Neue"/>
                    <a:ea typeface="Helvetica Neue"/>
                    <a:cs typeface="Helvetica Neue"/>
                    <a:sym typeface="Helvetica Neue"/>
                  </a:rPr>
                  <a:t>𝑍_𝑖</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và</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dựa</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trên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quan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hệ</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giữa</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các</a:t>
                </a:r>
                <a:r>
                  <a:rPr lang="en-US" sz="2200" i="0">
                    <a:effectLst/>
                    <a:latin typeface="Helvetica Neue"/>
                    <a:ea typeface="Helvetica Neue"/>
                    <a:cs typeface="Helvetica Neue"/>
                    <a:sym typeface="Helvetica Neue"/>
                  </a:rPr>
                  <a:t> 𝑍_𝑖</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này</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để</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tính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toán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giá</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trị</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của</a:t>
                </a:r>
                <a:r>
                  <a:rPr lang="en-US" sz="2200" dirty="0">
                    <a:effectLst/>
                    <a:latin typeface="Helvetica Neue"/>
                    <a:ea typeface="Helvetica Neue"/>
                    <a:cs typeface="Helvetica Neue"/>
                    <a:sym typeface="Helvetica Neue"/>
                  </a:rPr>
                  <a:t> </a:t>
                </a:r>
                <a:r>
                  <a:rPr lang="en-US" sz="2200" i="0">
                    <a:effectLst/>
                    <a:latin typeface="Helvetica Neue"/>
                    <a:ea typeface="Helvetica Neue"/>
                    <a:cs typeface="Helvetica Neue"/>
                    <a:sym typeface="Helvetica Neue"/>
                  </a:rPr>
                  <a:t>𝑎_𝑖</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Ngoài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các</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điều</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kiện</a:t>
                </a:r>
                <a:r>
                  <a:rPr lang="en-US" sz="2200" dirty="0">
                    <a:effectLst/>
                    <a:latin typeface="Helvetica Neue"/>
                    <a:ea typeface="Helvetica Neue"/>
                    <a:cs typeface="Helvetica Neue"/>
                    <a:sym typeface="Helvetica Neue"/>
                  </a:rPr>
                  <a:t> </a:t>
                </a:r>
                <a:r>
                  <a:rPr lang="en-US" sz="2200" i="0">
                    <a:effectLst/>
                    <a:latin typeface="Helvetica Neue"/>
                    <a:ea typeface="Helvetica Neue"/>
                    <a:cs typeface="Helvetica Neue"/>
                    <a:sym typeface="Helvetica Neue"/>
                  </a:rPr>
                  <a:t>𝑎_𝑖</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lớn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hơn</a:t>
                </a:r>
                <a:r>
                  <a:rPr lang="en-US" sz="2200" dirty="0">
                    <a:effectLst/>
                    <a:latin typeface="Helvetica Neue"/>
                    <a:ea typeface="Helvetica Neue"/>
                    <a:cs typeface="Helvetica Neue"/>
                    <a:sym typeface="Helvetica Neue"/>
                  </a:rPr>
                  <a:t> 0 </a:t>
                </a:r>
                <a:r>
                  <a:rPr lang="en-US" sz="2200" dirty="0" err="1">
                    <a:effectLst/>
                    <a:latin typeface="Helvetica Neue"/>
                    <a:ea typeface="Helvetica Neue"/>
                    <a:cs typeface="Helvetica Neue"/>
                    <a:sym typeface="Helvetica Neue"/>
                  </a:rPr>
                  <a:t>và</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có</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tổng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bằng</a:t>
                </a:r>
                <a:r>
                  <a:rPr lang="en-US" sz="2200" dirty="0">
                    <a:effectLst/>
                    <a:latin typeface="Helvetica Neue"/>
                    <a:ea typeface="Helvetica Neue"/>
                    <a:cs typeface="Helvetica Neue"/>
                    <a:sym typeface="Helvetica Neue"/>
                  </a:rPr>
                  <a:t> 1, </a:t>
                </a:r>
                <a:r>
                  <a:rPr lang="en-US" sz="2200" dirty="0" err="1">
                    <a:effectLst/>
                    <a:latin typeface="Helvetica Neue"/>
                    <a:ea typeface="Helvetica Neue"/>
                    <a:cs typeface="Helvetica Neue"/>
                    <a:sym typeface="Helvetica Neue"/>
                  </a:rPr>
                  <a:t>chúng</a:t>
                </a:r>
                <a:r>
                  <a:rPr lang="en-US" sz="2200" dirty="0">
                    <a:effectLst/>
                    <a:latin typeface="Helvetica Neue"/>
                    <a:ea typeface="Helvetica Neue"/>
                    <a:cs typeface="Helvetica Neue"/>
                    <a:sym typeface="Helvetica Neue"/>
                  </a:rPr>
                  <a:t> ta </a:t>
                </a:r>
                <a:r>
                  <a:rPr lang="en-US" sz="2200" dirty="0" err="1">
                    <a:effectLst/>
                    <a:latin typeface="Helvetica Neue"/>
                    <a:ea typeface="Helvetica Neue"/>
                    <a:cs typeface="Helvetica Neue"/>
                    <a:sym typeface="Helvetica Neue"/>
                  </a:rPr>
                  <a:t>sẽ</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thêm</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một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điều</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kiện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cũng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rất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tự</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nhiên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nữa</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đó</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là</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giá</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trị</a:t>
                </a:r>
                <a:r>
                  <a:rPr lang="en-US" sz="2200" dirty="0">
                    <a:effectLst/>
                    <a:latin typeface="Helvetica Neue"/>
                    <a:ea typeface="Helvetica Neue"/>
                    <a:cs typeface="Helvetica Neue"/>
                    <a:sym typeface="Helvetica Neue"/>
                  </a:rPr>
                  <a:t> </a:t>
                </a:r>
                <a:r>
                  <a:rPr lang="en-US" sz="2200" i="0">
                    <a:effectLst/>
                    <a:latin typeface="Helvetica Neue"/>
                    <a:ea typeface="Helvetica Neue"/>
                    <a:cs typeface="Helvetica Neue"/>
                    <a:sym typeface="Helvetica Neue"/>
                  </a:rPr>
                  <a:t>𝑍_𝑖=𝑊_𝑖^𝑇 𝑋</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càng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lớn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thì</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xác</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suất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dữ</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liệu</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rơi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vào</a:t>
                </a:r>
                <a:r>
                  <a:rPr lang="en-US" sz="2200" dirty="0">
                    <a:effectLst/>
                    <a:latin typeface="Helvetica Neue"/>
                    <a:ea typeface="Helvetica Neue"/>
                    <a:cs typeface="Helvetica Neue"/>
                    <a:sym typeface="Helvetica Neue"/>
                  </a:rPr>
                  <a:t> class </a:t>
                </a:r>
                <a:r>
                  <a:rPr lang="en-US" sz="2200" i="0">
                    <a:effectLst/>
                    <a:latin typeface="Helvetica Neue"/>
                    <a:ea typeface="Helvetica Neue"/>
                    <a:cs typeface="Helvetica Neue"/>
                    <a:sym typeface="Helvetica Neue"/>
                  </a:rPr>
                  <a:t>𝑖</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càng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cao</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Điều</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kiện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cuối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này</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chỉ</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ra</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rằng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chúng</a:t>
                </a:r>
                <a:r>
                  <a:rPr lang="en-US" sz="2200" dirty="0">
                    <a:effectLst/>
                    <a:latin typeface="Helvetica Neue"/>
                    <a:ea typeface="Helvetica Neue"/>
                    <a:cs typeface="Helvetica Neue"/>
                    <a:sym typeface="Helvetica Neue"/>
                  </a:rPr>
                  <a:t> ta </a:t>
                </a:r>
                <a:r>
                  <a:rPr lang="en-US" sz="2200" dirty="0" err="1">
                    <a:effectLst/>
                    <a:latin typeface="Helvetica Neue"/>
                    <a:ea typeface="Helvetica Neue"/>
                    <a:cs typeface="Helvetica Neue"/>
                    <a:sym typeface="Helvetica Neue"/>
                  </a:rPr>
                  <a:t>cần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một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hàm</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đồng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biến</a:t>
                </a:r>
                <a:r>
                  <a:rPr lang="en-US" sz="2200" dirty="0">
                    <a:effectLst/>
                    <a:latin typeface="Helvetica Neue"/>
                    <a:ea typeface="Helvetica Neue"/>
                    <a:cs typeface="Helvetica Neue"/>
                    <a:sym typeface="Helvetica Neue"/>
                  </a:rPr>
                  <a:t> ở </a:t>
                </a:r>
                <a:r>
                  <a:rPr lang="en-US" sz="2200" dirty="0" err="1">
                    <a:effectLst/>
                    <a:latin typeface="Helvetica Neue"/>
                    <a:ea typeface="Helvetica Neue"/>
                    <a:cs typeface="Helvetica Neue"/>
                    <a:sym typeface="Helvetica Neue"/>
                  </a:rPr>
                  <a:t>đây</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Nhận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thấy</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rằng</a:t>
                </a:r>
                <a:r>
                  <a:rPr lang="en-US" sz="2200" dirty="0">
                    <a:effectLst/>
                    <a:latin typeface="Helvetica Neue"/>
                    <a:ea typeface="Helvetica Neue"/>
                    <a:cs typeface="Helvetica Neue"/>
                    <a:sym typeface="Helvetica Neue"/>
                  </a:rPr>
                  <a:t> </a:t>
                </a:r>
                <a:r>
                  <a:rPr lang="en-US" sz="2200" i="0">
                    <a:effectLst/>
                    <a:latin typeface="Helvetica Neue"/>
                    <a:ea typeface="Helvetica Neue"/>
                    <a:cs typeface="Helvetica Neue"/>
                    <a:sym typeface="Helvetica Neue"/>
                  </a:rPr>
                  <a:t>𝑍_𝑖</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có</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thể</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nhận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các</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giá</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trị</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cả</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âm</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và</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dương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Một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hàm</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số</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mượt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đơn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giản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có</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thể</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chắc</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chắn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rằng</a:t>
                </a:r>
                <a:r>
                  <a:rPr lang="en-US" sz="2200" dirty="0">
                    <a:effectLst/>
                    <a:latin typeface="Helvetica Neue"/>
                    <a:ea typeface="Helvetica Neue"/>
                    <a:cs typeface="Helvetica Neue"/>
                    <a:sym typeface="Helvetica Neue"/>
                  </a:rPr>
                  <a:t> </a:t>
                </a:r>
                <a:r>
                  <a:rPr lang="en-US" sz="2200" i="0">
                    <a:effectLst/>
                    <a:latin typeface="Helvetica Neue"/>
                    <a:ea typeface="Helvetica Neue"/>
                    <a:cs typeface="Helvetica Neue"/>
                    <a:sym typeface="Helvetica Neue"/>
                  </a:rPr>
                  <a:t>𝑍_𝑖</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sẽ</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trở</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thành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một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giá</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trị</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dương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và</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đồng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biến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là</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hàm</a:t>
                </a:r>
                <a:r>
                  <a:rPr lang="en-US" sz="2200" dirty="0">
                    <a:effectLst/>
                    <a:latin typeface="Helvetica Neue"/>
                    <a:ea typeface="Helvetica Neue"/>
                    <a:cs typeface="Helvetica Neue"/>
                    <a:sym typeface="Helvetica Neue"/>
                  </a:rPr>
                  <a:t> </a:t>
                </a:r>
                <a:r>
                  <a:rPr lang="en-US" sz="2200" i="0">
                    <a:effectLst/>
                    <a:latin typeface="Helvetica Neue"/>
                    <a:ea typeface="Helvetica Neue"/>
                    <a:cs typeface="Helvetica Neue"/>
                    <a:sym typeface="Helvetica Neue"/>
                  </a:rPr>
                  <a:t>exp⁡(𝑧_𝑖 )= 𝑒^(𝑧_𝑖 )</a:t>
                </a:r>
                <a:r>
                  <a:rPr lang="en-US" sz="2200" dirty="0">
                    <a:effectLst/>
                    <a:latin typeface="Helvetica Neue"/>
                    <a:ea typeface="Helvetica Neue"/>
                    <a:cs typeface="Helvetica Neue"/>
                    <a:sym typeface="Helvetica Neue"/>
                  </a:rPr>
                  <a:t>.</a:t>
                </a:r>
              </a:p>
              <a:p>
                <a:r>
                  <a:rPr lang="en-US" sz="2200" dirty="0">
                    <a:effectLst/>
                    <a:latin typeface="Helvetica Neue"/>
                    <a:ea typeface="Helvetica Neue"/>
                    <a:cs typeface="Helvetica Neue"/>
                    <a:sym typeface="Helvetica Neue"/>
                  </a:rPr>
                  <a:t> </a:t>
                </a:r>
                <a:r>
                  <a:rPr lang="en-US" sz="2200" b="1" i="0" dirty="0">
                    <a:effectLst/>
                    <a:latin typeface="Helvetica Neue"/>
                    <a:ea typeface="Helvetica Neue"/>
                    <a:cs typeface="Helvetica Neue"/>
                    <a:sym typeface="Helvetica Neue"/>
                  </a:rPr>
                  <a:t>a bias value allows you to shift the activation function to the left or right</a:t>
                </a:r>
                <a:endParaRPr lang="en-US" dirty="0"/>
              </a:p>
            </p:txBody>
          </p:sp>
        </mc:Fallback>
      </mc:AlternateContent>
    </p:spTree>
    <p:extLst>
      <p:ext uri="{BB962C8B-B14F-4D97-AF65-F5344CB8AC3E}">
        <p14:creationId xmlns:p14="http://schemas.microsoft.com/office/powerpoint/2010/main" val="3481537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a:effectLst/>
                <a:latin typeface="Helvetica Neue"/>
                <a:ea typeface="Helvetica Neue"/>
                <a:cs typeface="Helvetica Neue"/>
                <a:sym typeface="Helvetica Neue"/>
              </a:rPr>
              <a:t>Convolutional Neural Networks (</a:t>
            </a:r>
            <a:r>
              <a:rPr lang="en-US" sz="2200" dirty="0" err="1">
                <a:effectLst/>
                <a:latin typeface="Helvetica Neue"/>
                <a:ea typeface="Helvetica Neue"/>
                <a:cs typeface="Helvetica Neue"/>
                <a:sym typeface="Helvetica Neue"/>
              </a:rPr>
              <a:t>còn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được</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gọi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là</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ConvNets</a:t>
            </a:r>
            <a:r>
              <a:rPr lang="en-US" sz="2200" dirty="0">
                <a:effectLst/>
                <a:latin typeface="Helvetica Neue"/>
                <a:ea typeface="Helvetica Neue"/>
                <a:cs typeface="Helvetica Neue"/>
                <a:sym typeface="Helvetica Neue"/>
              </a:rPr>
              <a:t> hay CNNs) </a:t>
            </a:r>
            <a:r>
              <a:rPr lang="en-US" sz="2200" dirty="0" err="1">
                <a:effectLst/>
                <a:latin typeface="Helvetica Neue"/>
                <a:ea typeface="Helvetica Neue"/>
                <a:cs typeface="Helvetica Neue"/>
                <a:sym typeface="Helvetica Neue"/>
              </a:rPr>
              <a:t>là</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một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dạng</a:t>
            </a:r>
            <a:r>
              <a:rPr lang="en-US" sz="2200" dirty="0">
                <a:effectLst/>
                <a:latin typeface="Helvetica Neue"/>
                <a:ea typeface="Helvetica Neue"/>
                <a:cs typeface="Helvetica Neue"/>
                <a:sym typeface="Helvetica Neue"/>
              </a:rPr>
              <a:t> Neural Networks </a:t>
            </a:r>
            <a:r>
              <a:rPr lang="en-US" sz="2200" dirty="0" err="1">
                <a:effectLst/>
                <a:latin typeface="Helvetica Neue"/>
                <a:ea typeface="Helvetica Neue"/>
                <a:cs typeface="Helvetica Neue"/>
                <a:sym typeface="Helvetica Neue"/>
              </a:rPr>
              <a:t>tỏ</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ra</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rất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hiệu</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quả</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trong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các</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lĩnh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vực</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nhận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diện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đối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tượng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và</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phân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loại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Một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trong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những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mạng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ConvNets</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đầu</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tiên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ra</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đời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là</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mạng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LeNet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giúp</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đẩy</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mạnh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về</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lĩnh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vực</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DeepLearning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Là</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một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sự</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phát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minh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của</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nhà</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khoa</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học</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máy</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tính</a:t>
            </a:r>
            <a:r>
              <a:rPr lang="en-US" sz="2200" dirty="0">
                <a:effectLst/>
                <a:latin typeface="Helvetica Neue"/>
                <a:ea typeface="Helvetica Neue"/>
                <a:cs typeface="Helvetica Neue"/>
                <a:sym typeface="Helvetica Neue"/>
              </a:rPr>
              <a:t> Yann </a:t>
            </a:r>
            <a:r>
              <a:rPr lang="en-US" sz="2200" dirty="0" err="1">
                <a:effectLst/>
                <a:latin typeface="Helvetica Neue"/>
                <a:ea typeface="Helvetica Neue"/>
                <a:cs typeface="Helvetica Neue"/>
                <a:sym typeface="Helvetica Neue"/>
              </a:rPr>
              <a:t>LeCun</a:t>
            </a:r>
            <a:r>
              <a:rPr lang="en-US" sz="2200" dirty="0">
                <a:effectLst/>
                <a:latin typeface="Helvetica Neue"/>
                <a:ea typeface="Helvetica Neue"/>
                <a:cs typeface="Helvetica Neue"/>
                <a:sym typeface="Helvetica Neue"/>
              </a:rPr>
              <a:t>(1960) </a:t>
            </a:r>
            <a:r>
              <a:rPr lang="en-US" sz="2200" dirty="0" err="1">
                <a:effectLst/>
                <a:latin typeface="Helvetica Neue"/>
                <a:ea typeface="Helvetica Neue"/>
                <a:cs typeface="Helvetica Neue"/>
                <a:sym typeface="Helvetica Neue"/>
              </a:rPr>
              <a:t>được</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sử</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dụng</a:t>
            </a:r>
            <a:r>
              <a:rPr lang="en-US" sz="2200" dirty="0">
                <a:effectLst/>
                <a:latin typeface="Helvetica Neue"/>
                <a:ea typeface="Helvetica Neue"/>
                <a:cs typeface="Helvetica Neue"/>
                <a:sym typeface="Helvetica Neue"/>
              </a:rPr>
              <a:t> chu </a:t>
            </a:r>
            <a:r>
              <a:rPr lang="en-US" sz="2200" dirty="0" err="1">
                <a:effectLst/>
                <a:latin typeface="Helvetica Neue"/>
                <a:ea typeface="Helvetica Neue"/>
                <a:cs typeface="Helvetica Neue"/>
                <a:sym typeface="Helvetica Neue"/>
              </a:rPr>
              <a:t>yếu</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trong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các</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nhiêm</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vụ</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nhận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diện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ký</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tự</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như</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đọc</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mã</a:t>
            </a:r>
            <a:r>
              <a:rPr lang="en-US" sz="2200" dirty="0">
                <a:effectLst/>
                <a:latin typeface="Helvetica Neue"/>
                <a:ea typeface="Helvetica Neue"/>
                <a:cs typeface="Helvetica Neue"/>
                <a:sym typeface="Helvetica Neue"/>
              </a:rPr>
              <a:t> Zip, </a:t>
            </a:r>
            <a:r>
              <a:rPr lang="en-US" sz="2200" dirty="0" err="1">
                <a:effectLst/>
                <a:latin typeface="Helvetica Neue"/>
                <a:ea typeface="Helvetica Neue"/>
                <a:cs typeface="Helvetica Neue"/>
                <a:sym typeface="Helvetica Neue"/>
              </a:rPr>
              <a:t>chữ</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số</a:t>
            </a:r>
            <a:r>
              <a:rPr lang="en-US" sz="2200" dirty="0">
                <a:effectLst/>
                <a:latin typeface="Helvetica Neue"/>
                <a:ea typeface="Helvetica Neue"/>
                <a:cs typeface="Helvetica Neue"/>
                <a:sym typeface="Helvetica Neue"/>
              </a:rPr>
              <a:t>, v.v..  </a:t>
            </a:r>
            <a:r>
              <a:rPr lang="en-US" sz="2200" dirty="0" err="1">
                <a:effectLst/>
                <a:latin typeface="Helvetica Neue"/>
                <a:ea typeface="Helvetica Neue"/>
                <a:cs typeface="Helvetica Neue"/>
                <a:sym typeface="Helvetica Neue"/>
              </a:rPr>
              <a:t>Chúng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có</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thể</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học</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được</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cách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phân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loại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các</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hình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ảnh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thậm</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chí</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còn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tốt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hơn</a:t>
            </a:r>
            <a:r>
              <a:rPr lang="en-US" sz="2200" dirty="0">
                <a:effectLst/>
                <a:latin typeface="Helvetica Neue"/>
                <a:ea typeface="Helvetica Neue"/>
                <a:cs typeface="Helvetica Neue"/>
                <a:sym typeface="Helvetica Neue"/>
              </a:rPr>
              <a:t> con </a:t>
            </a:r>
            <a:r>
              <a:rPr lang="en-US" sz="2200" dirty="0" err="1">
                <a:effectLst/>
                <a:latin typeface="Helvetica Neue"/>
                <a:ea typeface="Helvetica Neue"/>
                <a:cs typeface="Helvetica Neue"/>
                <a:sym typeface="Helvetica Neue"/>
              </a:rPr>
              <a:t>người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trong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một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số</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trường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hợp</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Nếu</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có</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một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phương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pháp</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mà</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không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nói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quá</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lên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tí</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nào</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thì</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đó</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chính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là</a:t>
            </a:r>
            <a:r>
              <a:rPr lang="en-US" sz="2200" dirty="0">
                <a:effectLst/>
                <a:latin typeface="Helvetica Neue"/>
                <a:ea typeface="Helvetica Neue"/>
                <a:cs typeface="Helvetica Neue"/>
                <a:sym typeface="Helvetica Neue"/>
              </a:rPr>
              <a:t> CNNs.</a:t>
            </a:r>
          </a:p>
          <a:p>
            <a:endParaRPr lang="en-US" sz="2200" dirty="0">
              <a:effectLst/>
              <a:latin typeface="Helvetica Neue"/>
              <a:sym typeface="Helvetica Neue"/>
            </a:endParaRPr>
          </a:p>
          <a:p>
            <a:r>
              <a:rPr lang="vi-VN" sz="2200" b="0" i="0" dirty="0">
                <a:effectLst/>
                <a:latin typeface="Helvetica Neue"/>
                <a:ea typeface="Helvetica Neue"/>
                <a:cs typeface="Helvetica Neue"/>
                <a:sym typeface="Helvetica Neue"/>
              </a:rPr>
              <a:t>Chúng ta sẽ dùng một ví dụ rất đơn giản: xác định xem hình ảnh là một X hay một O. Ví dụ này là đủ để minh họa các nguyên lý đằng sau </a:t>
            </a:r>
            <a:r>
              <a:rPr lang="vi-VN" dirty="0"/>
              <a:t>CNNs</a:t>
            </a:r>
            <a:r>
              <a:rPr lang="vi-VN" sz="2200" b="0" i="0" dirty="0">
                <a:effectLst/>
                <a:latin typeface="Helvetica Neue"/>
                <a:ea typeface="Helvetica Neue"/>
                <a:cs typeface="Helvetica Neue"/>
                <a:sym typeface="Helvetica Neue"/>
              </a:rPr>
              <a:t>, nhưng vẫn đủ đơn giản để tránh bị sa lầy vào các chi tiết không cần thiết. </a:t>
            </a:r>
            <a:r>
              <a:rPr lang="vi-VN" dirty="0"/>
              <a:t>CNN</a:t>
            </a:r>
            <a:r>
              <a:rPr lang="vi-VN" sz="2200" b="0" i="0" dirty="0">
                <a:effectLst/>
                <a:latin typeface="Helvetica Neue"/>
                <a:ea typeface="Helvetica Neue"/>
                <a:cs typeface="Helvetica Neue"/>
                <a:sym typeface="Helvetica Neue"/>
              </a:rPr>
              <a:t> của chúng ta có một công việc. Mỗi lần chúng ta đưa nó một bức hình, nó phải quyết định xem nó có một X hay một O. Giả sử rằng luôn có một hoặc là cái này hoặc là cái kia.</a:t>
            </a:r>
            <a:endParaRPr lang="en-US" sz="2200" b="0" i="0" dirty="0">
              <a:effectLst/>
              <a:latin typeface="Helvetica Neue"/>
              <a:ea typeface="Helvetica Neue"/>
              <a:cs typeface="Helvetica Neue"/>
              <a:sym typeface="Helvetica Neue"/>
            </a:endParaRPr>
          </a:p>
          <a:p>
            <a:endParaRPr lang="en-US" sz="2200" b="0" i="0" dirty="0">
              <a:effectLst/>
              <a:latin typeface="Helvetica Neue"/>
              <a:sym typeface="Helvetica Neue"/>
            </a:endParaRPr>
          </a:p>
          <a:p>
            <a:r>
              <a:rPr lang="vi-VN" sz="2200" b="0" i="0" dirty="0">
                <a:effectLst/>
                <a:latin typeface="Helvetica Neue"/>
                <a:ea typeface="Helvetica Neue"/>
                <a:cs typeface="Helvetica Neue"/>
                <a:sym typeface="Helvetica Neue"/>
              </a:rPr>
              <a:t>Một cách tiếp cận ngây thơ để giải quyết vấn đề này là lưu một hình ảnh của một X và của một O, và so sánh mỗi hình ảnh mới với hai hình mẫu đó để xem nó khớp với bên nào hơn. Điều khiến cho công việc này khó khăn là do máy tính chỉ hiểu các con số. Với máy tính, một hình ảnh trông giống như một mảng hai chiều các điểm ảnh (tưởng tượng nó như một bàn cờ khổng lồ) với một số trong mỗi ô. Trong ví dụ của chúng ta một điểm ảnh có giá trị 1 là trắng, và -1 là đen. Khi so sánh hai hình ảnh, nếu có giá trị điểm ảnh không trùng, thì những ảnh đó đối với máy tính là không khớp. Lý tưởng nhất là chúng ta muốn xem liệu chúng thuộc X hay O ngay cả khi chúng bị tịnh tiến, bị co, xoay hoặc biến dạng. Đây là khi ta cần </a:t>
            </a:r>
            <a:r>
              <a:rPr lang="vi-VN" dirty="0"/>
              <a:t>CNNs</a:t>
            </a:r>
            <a:r>
              <a:rPr lang="vi-VN" sz="2200" b="0" i="0" dirty="0">
                <a:effectLst/>
                <a:latin typeface="Helvetica Neue"/>
                <a:ea typeface="Helvetica Neue"/>
                <a:cs typeface="Helvetica Neue"/>
                <a:sym typeface="Helvetica Neue"/>
              </a:rPr>
              <a:t>.</a:t>
            </a:r>
            <a:endParaRPr lang="en-US" dirty="0"/>
          </a:p>
        </p:txBody>
      </p:sp>
    </p:spTree>
    <p:extLst>
      <p:ext uri="{BB962C8B-B14F-4D97-AF65-F5344CB8AC3E}">
        <p14:creationId xmlns:p14="http://schemas.microsoft.com/office/powerpoint/2010/main" val="3283998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200" b="0" i="0" dirty="0">
                <a:effectLst/>
                <a:latin typeface="Helvetica Neue"/>
                <a:ea typeface="Helvetica Neue"/>
                <a:cs typeface="Helvetica Neue"/>
                <a:sym typeface="Helvetica Neue"/>
              </a:rPr>
              <a:t>Mỗi </a:t>
            </a:r>
            <a:r>
              <a:rPr lang="vi-VN" dirty="0"/>
              <a:t>feature</a:t>
            </a:r>
            <a:r>
              <a:rPr lang="vi-VN" sz="2200" b="0" i="0" dirty="0">
                <a:effectLst/>
                <a:latin typeface="Helvetica Neue"/>
                <a:ea typeface="Helvetica Neue"/>
                <a:cs typeface="Helvetica Neue"/>
                <a:sym typeface="Helvetica Neue"/>
              </a:rPr>
              <a:t> giống như một hình ảnh mini - một mảng hai chiều nhỏ. Các </a:t>
            </a:r>
            <a:r>
              <a:rPr lang="vi-VN" dirty="0"/>
              <a:t>feature</a:t>
            </a:r>
            <a:r>
              <a:rPr lang="vi-VN" sz="2200" b="0" i="0" dirty="0">
                <a:effectLst/>
                <a:latin typeface="Helvetica Neue"/>
                <a:ea typeface="Helvetica Neue"/>
                <a:cs typeface="Helvetica Neue"/>
                <a:sym typeface="Helvetica Neue"/>
              </a:rPr>
              <a:t> khớp với các khía cạnh chung của các bức ảnh. Trong trường hợp các hình ảnh X, các </a:t>
            </a:r>
            <a:r>
              <a:rPr lang="vi-VN" dirty="0"/>
              <a:t>feature</a:t>
            </a:r>
            <a:r>
              <a:rPr lang="vi-VN" sz="2200" b="0" i="0" dirty="0">
                <a:effectLst/>
                <a:latin typeface="Helvetica Neue"/>
                <a:ea typeface="Helvetica Neue"/>
                <a:cs typeface="Helvetica Neue"/>
                <a:sym typeface="Helvetica Neue"/>
              </a:rPr>
              <a:t> bao gồm các đường chéo và hình chữ thập, sẽ nắm bắt tất cả những đặc điểm quan trọng của hầu hết các hình ảnh X. Những </a:t>
            </a:r>
            <a:r>
              <a:rPr lang="vi-VN" dirty="0"/>
              <a:t>feature</a:t>
            </a:r>
            <a:r>
              <a:rPr lang="vi-VN" sz="2200" b="0" i="0" dirty="0">
                <a:effectLst/>
                <a:latin typeface="Helvetica Neue"/>
                <a:ea typeface="Helvetica Neue"/>
                <a:cs typeface="Helvetica Neue"/>
                <a:sym typeface="Helvetica Neue"/>
              </a:rPr>
              <a:t> này có lẽ sẽ khớp với phần cánh và phần trung tâm của bất kỳ hình ảnh một X nào.</a:t>
            </a:r>
            <a:endParaRPr lang="en-US" dirty="0"/>
          </a:p>
        </p:txBody>
      </p:sp>
    </p:spTree>
    <p:extLst>
      <p:ext uri="{BB962C8B-B14F-4D97-AF65-F5344CB8AC3E}">
        <p14:creationId xmlns:p14="http://schemas.microsoft.com/office/powerpoint/2010/main" val="2470082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err="1">
                <a:effectLst/>
                <a:latin typeface="Helvetica Neue"/>
                <a:ea typeface="Helvetica Neue"/>
                <a:cs typeface="Helvetica Neue"/>
                <a:sym typeface="Helvetica Neue"/>
              </a:rPr>
              <a:t>Để</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tính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toán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sự</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khớp</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của</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một</a:t>
            </a:r>
            <a:r>
              <a:rPr lang="en-US" sz="2200" dirty="0">
                <a:effectLst/>
                <a:latin typeface="Helvetica Neue"/>
                <a:ea typeface="Helvetica Neue"/>
                <a:cs typeface="Helvetica Neue"/>
                <a:sym typeface="Helvetica Neue"/>
              </a:rPr>
              <a:t> feature </a:t>
            </a:r>
            <a:r>
              <a:rPr lang="en-US" sz="2200" dirty="0" err="1">
                <a:effectLst/>
                <a:latin typeface="Helvetica Neue"/>
                <a:ea typeface="Helvetica Neue"/>
                <a:cs typeface="Helvetica Neue"/>
                <a:sym typeface="Helvetica Neue"/>
              </a:rPr>
              <a:t>đối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với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một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mảnh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của</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hình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ảnh</a:t>
            </a:r>
            <a:r>
              <a:rPr lang="en-US" sz="2200" dirty="0">
                <a:effectLst/>
                <a:latin typeface="Helvetica Neue"/>
                <a:ea typeface="Helvetica Neue"/>
                <a:cs typeface="Helvetica Neue"/>
                <a:sym typeface="Helvetica Neue"/>
              </a:rPr>
              <a:t>, ta </a:t>
            </a:r>
            <a:r>
              <a:rPr lang="en-US" sz="2200" dirty="0" err="1">
                <a:effectLst/>
                <a:latin typeface="Helvetica Neue"/>
                <a:ea typeface="Helvetica Neue"/>
                <a:cs typeface="Helvetica Neue"/>
                <a:sym typeface="Helvetica Neue"/>
              </a:rPr>
              <a:t>chỉ</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cần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nhân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mỗi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điểm</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ảnh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trong</a:t>
            </a:r>
            <a:r>
              <a:rPr lang="en-US" sz="2200" dirty="0">
                <a:effectLst/>
                <a:latin typeface="Helvetica Neue"/>
                <a:ea typeface="Helvetica Neue"/>
                <a:cs typeface="Helvetica Neue"/>
                <a:sym typeface="Helvetica Neue"/>
              </a:rPr>
              <a:t> feature </a:t>
            </a:r>
            <a:r>
              <a:rPr lang="en-US" sz="2200" dirty="0" err="1">
                <a:effectLst/>
                <a:latin typeface="Helvetica Neue"/>
                <a:ea typeface="Helvetica Neue"/>
                <a:cs typeface="Helvetica Neue"/>
                <a:sym typeface="Helvetica Neue"/>
              </a:rPr>
              <a:t>với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giá</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trị</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của</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điểm</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ảnh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tương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ứng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trong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mảnh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hình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ảnh</a:t>
            </a:r>
            <a:r>
              <a:rPr lang="en-US" sz="2200" dirty="0">
                <a:effectLst/>
                <a:latin typeface="Helvetica Neue"/>
                <a:ea typeface="Helvetica Neue"/>
                <a:cs typeface="Helvetica Neue"/>
                <a:sym typeface="Helvetica Neue"/>
              </a:rPr>
              <a:t>. Sau </a:t>
            </a:r>
            <a:r>
              <a:rPr lang="en-US" sz="2200" dirty="0" err="1">
                <a:effectLst/>
                <a:latin typeface="Helvetica Neue"/>
                <a:ea typeface="Helvetica Neue"/>
                <a:cs typeface="Helvetica Neue"/>
                <a:sym typeface="Helvetica Neue"/>
              </a:rPr>
              <a:t>đó</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cộng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tổng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lại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và</a:t>
            </a:r>
            <a:r>
              <a:rPr lang="en-US" sz="2200" dirty="0">
                <a:effectLst/>
                <a:latin typeface="Helvetica Neue"/>
                <a:ea typeface="Helvetica Neue"/>
                <a:cs typeface="Helvetica Neue"/>
                <a:sym typeface="Helvetica Neue"/>
              </a:rPr>
              <a:t> chia </a:t>
            </a:r>
            <a:r>
              <a:rPr lang="en-US" sz="2200" dirty="0" err="1">
                <a:effectLst/>
                <a:latin typeface="Helvetica Neue"/>
                <a:ea typeface="Helvetica Neue"/>
                <a:cs typeface="Helvetica Neue"/>
                <a:sym typeface="Helvetica Neue"/>
              </a:rPr>
              <a:t>cho</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số</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lượng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điểm</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ảnh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trong</a:t>
            </a:r>
            <a:r>
              <a:rPr lang="en-US" sz="2200" dirty="0">
                <a:effectLst/>
                <a:latin typeface="Helvetica Neue"/>
                <a:ea typeface="Helvetica Neue"/>
                <a:cs typeface="Helvetica Neue"/>
                <a:sym typeface="Helvetica Neue"/>
              </a:rPr>
              <a:t> feature. </a:t>
            </a:r>
            <a:r>
              <a:rPr lang="en-US" sz="2200" dirty="0" err="1">
                <a:effectLst/>
                <a:latin typeface="Helvetica Neue"/>
                <a:ea typeface="Helvetica Neue"/>
                <a:cs typeface="Helvetica Neue"/>
                <a:sym typeface="Helvetica Neue"/>
              </a:rPr>
              <a:t>Nếu</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cả</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hai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điểm</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ảnh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màu</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trắng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giá</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trị</a:t>
            </a:r>
            <a:r>
              <a:rPr lang="en-US" sz="2200" dirty="0">
                <a:effectLst/>
                <a:latin typeface="Helvetica Neue"/>
                <a:ea typeface="Helvetica Neue"/>
                <a:cs typeface="Helvetica Neue"/>
                <a:sym typeface="Helvetica Neue"/>
              </a:rPr>
              <a:t> 1) </a:t>
            </a:r>
            <a:r>
              <a:rPr lang="en-US" sz="2200" dirty="0" err="1">
                <a:effectLst/>
                <a:latin typeface="Helvetica Neue"/>
                <a:ea typeface="Helvetica Neue"/>
                <a:cs typeface="Helvetica Neue"/>
                <a:sym typeface="Helvetica Neue"/>
              </a:rPr>
              <a:t>thì</a:t>
            </a:r>
            <a:r>
              <a:rPr lang="en-US" sz="2200" dirty="0">
                <a:effectLst/>
                <a:latin typeface="Helvetica Neue"/>
                <a:ea typeface="Helvetica Neue"/>
                <a:cs typeface="Helvetica Neue"/>
                <a:sym typeface="Helvetica Neue"/>
              </a:rPr>
              <a:t> 1 x 1 = 1. </a:t>
            </a:r>
            <a:r>
              <a:rPr lang="en-US" sz="2200" dirty="0" err="1">
                <a:effectLst/>
                <a:latin typeface="Helvetica Neue"/>
                <a:ea typeface="Helvetica Neue"/>
                <a:cs typeface="Helvetica Neue"/>
                <a:sym typeface="Helvetica Neue"/>
              </a:rPr>
              <a:t>Nếu</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cả</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hai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đều</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là</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màu</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đen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thì</a:t>
            </a:r>
            <a:r>
              <a:rPr lang="en-US" sz="2200" dirty="0">
                <a:effectLst/>
                <a:latin typeface="Helvetica Neue"/>
                <a:ea typeface="Helvetica Neue"/>
                <a:cs typeface="Helvetica Neue"/>
                <a:sym typeface="Helvetica Neue"/>
              </a:rPr>
              <a:t> ( -1 ) x ( -1 ) = 1. </a:t>
            </a:r>
            <a:r>
              <a:rPr lang="en-US" sz="2200" dirty="0" err="1">
                <a:effectLst/>
                <a:latin typeface="Helvetica Neue"/>
                <a:ea typeface="Helvetica Neue"/>
                <a:cs typeface="Helvetica Neue"/>
                <a:sym typeface="Helvetica Neue"/>
              </a:rPr>
              <a:t>Dù</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bằng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cách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nào</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mỗi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điểm</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ảnh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mà</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khớp</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thì</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đều</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cho</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ra</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kết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quả</a:t>
            </a:r>
            <a:r>
              <a:rPr lang="en-US" sz="2200" dirty="0">
                <a:effectLst/>
                <a:latin typeface="Helvetica Neue"/>
                <a:ea typeface="Helvetica Neue"/>
                <a:cs typeface="Helvetica Neue"/>
                <a:sym typeface="Helvetica Neue"/>
              </a:rPr>
              <a:t> 1. </a:t>
            </a:r>
            <a:r>
              <a:rPr lang="en-US" sz="2200" dirty="0" err="1">
                <a:effectLst/>
                <a:latin typeface="Helvetica Neue"/>
                <a:ea typeface="Helvetica Neue"/>
                <a:cs typeface="Helvetica Neue"/>
                <a:sym typeface="Helvetica Neue"/>
              </a:rPr>
              <a:t>Tương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tự</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như</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vậy</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bất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kỳ</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cái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nào</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không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khớp</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đều</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ra</a:t>
            </a:r>
            <a:r>
              <a:rPr lang="en-US" sz="2200" dirty="0">
                <a:effectLst/>
                <a:latin typeface="Helvetica Neue"/>
                <a:ea typeface="Helvetica Neue"/>
                <a:cs typeface="Helvetica Neue"/>
                <a:sym typeface="Helvetica Neue"/>
              </a:rPr>
              <a:t> -1. </a:t>
            </a:r>
            <a:r>
              <a:rPr lang="en-US" sz="2200" dirty="0" err="1">
                <a:effectLst/>
                <a:latin typeface="Helvetica Neue"/>
                <a:ea typeface="Helvetica Neue"/>
                <a:cs typeface="Helvetica Neue"/>
                <a:sym typeface="Helvetica Neue"/>
              </a:rPr>
              <a:t>Nếu</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tất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cả</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các</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điểm</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ảnh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trong</a:t>
            </a:r>
            <a:r>
              <a:rPr lang="en-US" sz="2200" dirty="0">
                <a:effectLst/>
                <a:latin typeface="Helvetica Neue"/>
                <a:ea typeface="Helvetica Neue"/>
                <a:cs typeface="Helvetica Neue"/>
                <a:sym typeface="Helvetica Neue"/>
              </a:rPr>
              <a:t> feature </a:t>
            </a:r>
            <a:r>
              <a:rPr lang="en-US" sz="2200" dirty="0" err="1">
                <a:effectLst/>
                <a:latin typeface="Helvetica Neue"/>
                <a:ea typeface="Helvetica Neue"/>
                <a:cs typeface="Helvetica Neue"/>
                <a:sym typeface="Helvetica Neue"/>
              </a:rPr>
              <a:t>đều</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khớp</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thì</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cộng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tổng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lại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rồi</a:t>
            </a:r>
            <a:r>
              <a:rPr lang="en-US" sz="2200" dirty="0">
                <a:effectLst/>
                <a:latin typeface="Helvetica Neue"/>
                <a:ea typeface="Helvetica Neue"/>
                <a:cs typeface="Helvetica Neue"/>
                <a:sym typeface="Helvetica Neue"/>
              </a:rPr>
              <a:t> chia </a:t>
            </a:r>
            <a:r>
              <a:rPr lang="en-US" sz="2200" dirty="0" err="1">
                <a:effectLst/>
                <a:latin typeface="Helvetica Neue"/>
                <a:ea typeface="Helvetica Neue"/>
                <a:cs typeface="Helvetica Neue"/>
                <a:sym typeface="Helvetica Neue"/>
              </a:rPr>
              <a:t>cho</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số</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điểm</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ảnh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thì</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sẽ</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ra</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là</a:t>
            </a:r>
            <a:r>
              <a:rPr lang="en-US" sz="2200" dirty="0">
                <a:effectLst/>
                <a:latin typeface="Helvetica Neue"/>
                <a:ea typeface="Helvetica Neue"/>
                <a:cs typeface="Helvetica Neue"/>
                <a:sym typeface="Helvetica Neue"/>
              </a:rPr>
              <a:t> 1. </a:t>
            </a:r>
            <a:r>
              <a:rPr lang="en-US" sz="2200" dirty="0" err="1">
                <a:effectLst/>
                <a:latin typeface="Helvetica Neue"/>
                <a:ea typeface="Helvetica Neue"/>
                <a:cs typeface="Helvetica Neue"/>
                <a:sym typeface="Helvetica Neue"/>
              </a:rPr>
              <a:t>Tương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tự</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nếu</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không</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có</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điểm</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ảnh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nào</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trong</a:t>
            </a:r>
            <a:r>
              <a:rPr lang="en-US" sz="2200" dirty="0">
                <a:effectLst/>
                <a:latin typeface="Helvetica Neue"/>
                <a:ea typeface="Helvetica Neue"/>
                <a:cs typeface="Helvetica Neue"/>
                <a:sym typeface="Helvetica Neue"/>
              </a:rPr>
              <a:t> feature </a:t>
            </a:r>
            <a:r>
              <a:rPr lang="en-US" sz="2200" dirty="0" err="1">
                <a:effectLst/>
                <a:latin typeface="Helvetica Neue"/>
                <a:ea typeface="Helvetica Neue"/>
                <a:cs typeface="Helvetica Neue"/>
                <a:sym typeface="Helvetica Neue"/>
              </a:rPr>
              <a:t>khớp</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với</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mảnh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hình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ảnh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thì</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kết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quả</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là</a:t>
            </a:r>
            <a:r>
              <a:rPr lang="en-US" sz="2200" dirty="0">
                <a:effectLst/>
                <a:latin typeface="Helvetica Neue"/>
                <a:ea typeface="Helvetica Neue"/>
                <a:cs typeface="Helvetica Neue"/>
                <a:sym typeface="Helvetica Neue"/>
              </a:rPr>
              <a:t> -1.</a:t>
            </a:r>
          </a:p>
          <a:p>
            <a:pPr marL="0" marR="0" lvl="0" indent="0" defTabSz="457200" eaLnBrk="1" fontAlgn="auto" latinLnBrk="0" hangingPunct="1">
              <a:lnSpc>
                <a:spcPct val="117999"/>
              </a:lnSpc>
              <a:spcBef>
                <a:spcPts val="0"/>
              </a:spcBef>
              <a:spcAft>
                <a:spcPts val="0"/>
              </a:spcAft>
              <a:buClrTx/>
              <a:buSzTx/>
              <a:buFontTx/>
              <a:buNone/>
              <a:tabLst/>
              <a:defRPr/>
            </a:pPr>
            <a:r>
              <a:rPr lang="vi-VN" sz="2200" b="0" i="0" dirty="0">
                <a:effectLst/>
                <a:latin typeface="Helvetica Neue"/>
                <a:ea typeface="Helvetica Neue"/>
                <a:cs typeface="Helvetica Neue"/>
                <a:sym typeface="Helvetica Neue"/>
              </a:rPr>
              <a:t>Để hoàn tất tích chập, chúng ta lặp lại quá trình này, xếp các </a:t>
            </a:r>
            <a:r>
              <a:rPr lang="vi-VN" dirty="0"/>
              <a:t>feature</a:t>
            </a:r>
            <a:r>
              <a:rPr lang="vi-VN" sz="2200" b="0" i="0" dirty="0">
                <a:effectLst/>
                <a:latin typeface="Helvetica Neue"/>
                <a:ea typeface="Helvetica Neue"/>
                <a:cs typeface="Helvetica Neue"/>
                <a:sym typeface="Helvetica Neue"/>
              </a:rPr>
              <a:t> với mọi mảnh hình ảnh có thể. Ta có thể lấy kết quả từ mỗi tích chập và tạo một mảng hai chiều mới từ đó, dựa vào vị trí của mỗi mảnh nằm trong hình ảnh. Bản đồ các phần khớp nhau này cũng là một phiên bản đã được lọc từ hình ảnh gốc. Nó là một bản đồ thể hiện nơi tìm thấy </a:t>
            </a:r>
            <a:r>
              <a:rPr lang="vi-VN" dirty="0"/>
              <a:t>feature</a:t>
            </a:r>
            <a:r>
              <a:rPr lang="vi-VN" sz="2200" b="0" i="0" dirty="0">
                <a:effectLst/>
                <a:latin typeface="Helvetica Neue"/>
                <a:ea typeface="Helvetica Neue"/>
                <a:cs typeface="Helvetica Neue"/>
                <a:sym typeface="Helvetica Neue"/>
              </a:rPr>
              <a:t> trong hình ảnh. Các giá trị gần 1 cho thấy sự khớp mạnh, các giá trị gần -1 cho thấy sự khớp mạnh với âm bản của </a:t>
            </a:r>
            <a:r>
              <a:rPr lang="vi-VN" dirty="0"/>
              <a:t>feature</a:t>
            </a:r>
            <a:r>
              <a:rPr lang="vi-VN" sz="2200" b="0" i="0" dirty="0">
                <a:effectLst/>
                <a:latin typeface="Helvetica Neue"/>
                <a:ea typeface="Helvetica Neue"/>
                <a:cs typeface="Helvetica Neue"/>
                <a:sym typeface="Helvetica Neue"/>
              </a:rPr>
              <a:t>, và các giá trị gần bằng 0 cho thấy không khớp với bất kỳ loại nào.</a:t>
            </a:r>
            <a:endParaRPr lang="en-US" sz="2200" dirty="0">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2128771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6" name="Shape 16"/>
          <p:cNvSpPr>
            <a:spLocks noGrp="1"/>
          </p:cNvSpPr>
          <p:nvPr>
            <p:ph type="sldNum" sz="quarter" idx="2"/>
          </p:nvPr>
        </p:nvSpPr>
        <p:spPr>
          <a:xfrm>
            <a:off x="8960892" y="11525251"/>
            <a:ext cx="359073" cy="353943"/>
          </a:xfrm>
          <a:prstGeom prst="rect">
            <a:avLst/>
          </a:prstGeom>
        </p:spPr>
        <p:txBody>
          <a:bodyPr wrap="none"/>
          <a:lstStyle>
            <a:lvl1pPr algn="ctr">
              <a:defRPr sz="1800" cap="none" spc="0">
                <a:solidFill>
                  <a:srgbClr val="FFFFFF"/>
                </a:solidFill>
                <a:latin typeface="Roboto Regular"/>
                <a:ea typeface="Roboto Regular"/>
                <a:cs typeface="Roboto Regular"/>
                <a:sym typeface="Roboto Regular"/>
              </a:defRPr>
            </a:lvl1p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Blank dark bg">
    <p:bg>
      <p:bgPr>
        <a:solidFill>
          <a:srgbClr val="393941"/>
        </a:solidFill>
        <a:effectLst/>
      </p:bgPr>
    </p:bg>
    <p:spTree>
      <p:nvGrpSpPr>
        <p:cNvPr id="1" name=""/>
        <p:cNvGrpSpPr/>
        <p:nvPr/>
      </p:nvGrpSpPr>
      <p:grpSpPr>
        <a:xfrm>
          <a:off x="0" y="0"/>
          <a:ext cx="0" cy="0"/>
          <a:chOff x="0" y="0"/>
          <a:chExt cx="0" cy="0"/>
        </a:xfrm>
      </p:grpSpPr>
      <p:sp>
        <p:nvSpPr>
          <p:cNvPr id="23" name="Shape 23"/>
          <p:cNvSpPr>
            <a:spLocks noGrp="1"/>
          </p:cNvSpPr>
          <p:nvPr>
            <p:ph type="sldNum" sz="quarter" idx="2"/>
          </p:nvPr>
        </p:nvSpPr>
        <p:spPr>
          <a:xfrm>
            <a:off x="8960892" y="11525251"/>
            <a:ext cx="359073" cy="353943"/>
          </a:xfrm>
          <a:prstGeom prst="rect">
            <a:avLst/>
          </a:prstGeom>
        </p:spPr>
        <p:txBody>
          <a:bodyPr wrap="none"/>
          <a:lstStyle>
            <a:lvl1pPr algn="ctr">
              <a:defRPr sz="1800" cap="none" spc="0">
                <a:solidFill>
                  <a:srgbClr val="FFFFFF"/>
                </a:solidFill>
                <a:latin typeface="Roboto Regular"/>
                <a:ea typeface="Roboto Regular"/>
                <a:cs typeface="Roboto Regular"/>
                <a:sym typeface="Roboto Regular"/>
              </a:defRPr>
            </a:lvl1p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32" name="Shape 32"/>
          <p:cNvSpPr>
            <a:spLocks noGrp="1"/>
          </p:cNvSpPr>
          <p:nvPr>
            <p:ph type="sldNum" sz="quarter" idx="2"/>
          </p:nvPr>
        </p:nvSpPr>
        <p:spPr>
          <a:prstGeom prst="rect">
            <a:avLst/>
          </a:prstGeom>
        </p:spPr>
        <p:txBody>
          <a:bodyPr/>
          <a:lstStyle/>
          <a:p>
            <a:fld id="{86CB4B4D-7CA3-9044-876B-883B54F8677D}" type="slidenum">
              <a:rPr/>
              <a:t>‹#›</a:t>
            </a:fld>
            <a:endParaRPr/>
          </a:p>
        </p:txBody>
      </p:sp>
      <p:sp>
        <p:nvSpPr>
          <p:cNvPr id="3" name="Picture Placeholder 2"/>
          <p:cNvSpPr>
            <a:spLocks noGrp="1"/>
          </p:cNvSpPr>
          <p:nvPr>
            <p:ph type="pic" sz="quarter" idx="10"/>
          </p:nvPr>
        </p:nvSpPr>
        <p:spPr>
          <a:xfrm>
            <a:off x="2712244" y="3515043"/>
            <a:ext cx="2180035" cy="2906712"/>
          </a:xfrm>
        </p:spPr>
        <p:txBody>
          <a:bodyPr/>
          <a:lstStyle/>
          <a:p>
            <a:endParaRPr lang="en-US"/>
          </a:p>
        </p:txBody>
      </p:sp>
      <p:sp>
        <p:nvSpPr>
          <p:cNvPr id="7" name="Picture Placeholder 2"/>
          <p:cNvSpPr>
            <a:spLocks noGrp="1"/>
          </p:cNvSpPr>
          <p:nvPr>
            <p:ph type="pic" sz="quarter" idx="11"/>
          </p:nvPr>
        </p:nvSpPr>
        <p:spPr>
          <a:xfrm>
            <a:off x="5371624" y="3515043"/>
            <a:ext cx="2180035" cy="2906712"/>
          </a:xfrm>
        </p:spPr>
        <p:txBody>
          <a:bodyPr/>
          <a:lstStyle/>
          <a:p>
            <a:endParaRPr lang="en-US"/>
          </a:p>
        </p:txBody>
      </p:sp>
      <p:sp>
        <p:nvSpPr>
          <p:cNvPr id="8" name="Picture Placeholder 2"/>
          <p:cNvSpPr>
            <a:spLocks noGrp="1"/>
          </p:cNvSpPr>
          <p:nvPr>
            <p:ph type="pic" sz="quarter" idx="12"/>
          </p:nvPr>
        </p:nvSpPr>
        <p:spPr>
          <a:xfrm>
            <a:off x="8031004" y="3515043"/>
            <a:ext cx="2180035" cy="2906712"/>
          </a:xfrm>
        </p:spPr>
        <p:txBody>
          <a:bodyPr/>
          <a:lstStyle/>
          <a:p>
            <a:endParaRPr lang="en-US"/>
          </a:p>
        </p:txBody>
      </p:sp>
      <p:sp>
        <p:nvSpPr>
          <p:cNvPr id="9" name="Picture Placeholder 2"/>
          <p:cNvSpPr>
            <a:spLocks noGrp="1"/>
          </p:cNvSpPr>
          <p:nvPr>
            <p:ph type="pic" sz="quarter" idx="13"/>
          </p:nvPr>
        </p:nvSpPr>
        <p:spPr>
          <a:xfrm>
            <a:off x="10690384" y="3515043"/>
            <a:ext cx="2180035" cy="2906712"/>
          </a:xfrm>
        </p:spPr>
        <p:txBody>
          <a:bodyPr/>
          <a:lstStyle/>
          <a:p>
            <a:endParaRPr lang="en-US"/>
          </a:p>
        </p:txBody>
      </p:sp>
      <p:sp>
        <p:nvSpPr>
          <p:cNvPr id="10" name="Picture Placeholder 2"/>
          <p:cNvSpPr>
            <a:spLocks noGrp="1"/>
          </p:cNvSpPr>
          <p:nvPr>
            <p:ph type="pic" sz="quarter" idx="14"/>
          </p:nvPr>
        </p:nvSpPr>
        <p:spPr>
          <a:xfrm>
            <a:off x="13349764" y="3515043"/>
            <a:ext cx="2180035" cy="2906712"/>
          </a:xfrm>
        </p:spPr>
        <p:txBody>
          <a:bodyPr/>
          <a:lstStyle/>
          <a:p>
            <a:endParaRPr lang="en-US"/>
          </a:p>
        </p:txBody>
      </p:sp>
      <p:sp>
        <p:nvSpPr>
          <p:cNvPr id="11" name="Picture Placeholder 2"/>
          <p:cNvSpPr>
            <a:spLocks noGrp="1"/>
          </p:cNvSpPr>
          <p:nvPr>
            <p:ph type="pic" sz="quarter" idx="15"/>
          </p:nvPr>
        </p:nvSpPr>
        <p:spPr>
          <a:xfrm>
            <a:off x="2712244" y="7060883"/>
            <a:ext cx="2180035" cy="2906712"/>
          </a:xfrm>
        </p:spPr>
        <p:txBody>
          <a:bodyPr/>
          <a:lstStyle/>
          <a:p>
            <a:endParaRPr lang="en-US"/>
          </a:p>
        </p:txBody>
      </p:sp>
      <p:sp>
        <p:nvSpPr>
          <p:cNvPr id="12" name="Picture Placeholder 2"/>
          <p:cNvSpPr>
            <a:spLocks noGrp="1"/>
          </p:cNvSpPr>
          <p:nvPr>
            <p:ph type="pic" sz="quarter" idx="16"/>
          </p:nvPr>
        </p:nvSpPr>
        <p:spPr>
          <a:xfrm>
            <a:off x="5371624" y="7060883"/>
            <a:ext cx="2180035" cy="2906712"/>
          </a:xfrm>
        </p:spPr>
        <p:txBody>
          <a:bodyPr/>
          <a:lstStyle/>
          <a:p>
            <a:endParaRPr lang="en-US"/>
          </a:p>
        </p:txBody>
      </p:sp>
      <p:sp>
        <p:nvSpPr>
          <p:cNvPr id="13" name="Picture Placeholder 2"/>
          <p:cNvSpPr>
            <a:spLocks noGrp="1"/>
          </p:cNvSpPr>
          <p:nvPr>
            <p:ph type="pic" sz="quarter" idx="17"/>
          </p:nvPr>
        </p:nvSpPr>
        <p:spPr>
          <a:xfrm>
            <a:off x="8031004" y="7060883"/>
            <a:ext cx="2180035" cy="2906712"/>
          </a:xfrm>
        </p:spPr>
        <p:txBody>
          <a:bodyPr/>
          <a:lstStyle/>
          <a:p>
            <a:endParaRPr lang="en-US"/>
          </a:p>
        </p:txBody>
      </p:sp>
      <p:sp>
        <p:nvSpPr>
          <p:cNvPr id="14" name="Picture Placeholder 2"/>
          <p:cNvSpPr>
            <a:spLocks noGrp="1"/>
          </p:cNvSpPr>
          <p:nvPr>
            <p:ph type="pic" sz="quarter" idx="18"/>
          </p:nvPr>
        </p:nvSpPr>
        <p:spPr>
          <a:xfrm>
            <a:off x="10690384" y="7060883"/>
            <a:ext cx="2180035" cy="2906712"/>
          </a:xfrm>
        </p:spPr>
        <p:txBody>
          <a:bodyPr/>
          <a:lstStyle/>
          <a:p>
            <a:endParaRPr lang="en-US"/>
          </a:p>
        </p:txBody>
      </p:sp>
      <p:sp>
        <p:nvSpPr>
          <p:cNvPr id="15" name="Picture Placeholder 2"/>
          <p:cNvSpPr>
            <a:spLocks noGrp="1"/>
          </p:cNvSpPr>
          <p:nvPr>
            <p:ph type="pic" sz="quarter" idx="19"/>
          </p:nvPr>
        </p:nvSpPr>
        <p:spPr>
          <a:xfrm>
            <a:off x="13349764" y="7060883"/>
            <a:ext cx="2180035" cy="2906712"/>
          </a:xfrm>
        </p:spPr>
        <p:txBody>
          <a:bodyPr/>
          <a:lstStyle/>
          <a:p>
            <a:endParaRPr lang="en-US"/>
          </a:p>
        </p:txBody>
      </p:sp>
    </p:spTree>
    <p:extLst>
      <p:ext uri="{BB962C8B-B14F-4D97-AF65-F5344CB8AC3E}">
        <p14:creationId xmlns:p14="http://schemas.microsoft.com/office/powerpoint/2010/main" val="81385590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amp; Subtitle copy 1">
    <p:bg>
      <p:bgPr>
        <a:solidFill>
          <a:srgbClr val="393941"/>
        </a:solidFill>
        <a:effectLst/>
      </p:bgPr>
    </p:bg>
    <p:spTree>
      <p:nvGrpSpPr>
        <p:cNvPr id="1" name=""/>
        <p:cNvGrpSpPr/>
        <p:nvPr/>
      </p:nvGrpSpPr>
      <p:grpSpPr>
        <a:xfrm>
          <a:off x="0" y="0"/>
          <a:ext cx="0" cy="0"/>
          <a:chOff x="0" y="0"/>
          <a:chExt cx="0" cy="0"/>
        </a:xfrm>
      </p:grpSpPr>
      <p:sp>
        <p:nvSpPr>
          <p:cNvPr id="39" name="Shape 39"/>
          <p:cNvSpPr>
            <a:spLocks noGrp="1"/>
          </p:cNvSpPr>
          <p:nvPr>
            <p:ph type="title"/>
          </p:nvPr>
        </p:nvSpPr>
        <p:spPr>
          <a:prstGeom prst="rect">
            <a:avLst/>
          </a:prstGeom>
        </p:spPr>
        <p:txBody>
          <a:bodyPr/>
          <a:lstStyle>
            <a:lvl1pPr>
              <a:defRPr>
                <a:solidFill>
                  <a:srgbClr val="F4F5F7"/>
                </a:solidFill>
              </a:defRPr>
            </a:lvl1pPr>
          </a:lstStyle>
          <a:p>
            <a:r>
              <a:t>Title Text</a:t>
            </a:r>
          </a:p>
        </p:txBody>
      </p:sp>
      <p:sp>
        <p:nvSpPr>
          <p:cNvPr id="40" name="Shape 4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1" name="Shape 41"/>
          <p:cNvSpPr/>
          <p:nvPr/>
        </p:nvSpPr>
        <p:spPr>
          <a:xfrm>
            <a:off x="15874679" y="845084"/>
            <a:ext cx="203450" cy="216227"/>
          </a:xfrm>
          <a:custGeom>
            <a:avLst/>
            <a:gdLst/>
            <a:ahLst/>
            <a:cxnLst>
              <a:cxn ang="0">
                <a:pos x="wd2" y="hd2"/>
              </a:cxn>
              <a:cxn ang="5400000">
                <a:pos x="wd2" y="hd2"/>
              </a:cxn>
              <a:cxn ang="10800000">
                <a:pos x="wd2" y="hd2"/>
              </a:cxn>
              <a:cxn ang="16200000">
                <a:pos x="wd2" y="hd2"/>
              </a:cxn>
            </a:cxnLst>
            <a:rect l="0" t="0" r="r" b="b"/>
            <a:pathLst>
              <a:path w="21600" h="21600" extrusionOk="0">
                <a:moveTo>
                  <a:pt x="19237" y="5082"/>
                </a:moveTo>
                <a:cubicBezTo>
                  <a:pt x="19237" y="5506"/>
                  <a:pt x="19237" y="5929"/>
                  <a:pt x="19237" y="5929"/>
                </a:cubicBezTo>
                <a:cubicBezTo>
                  <a:pt x="19237" y="13129"/>
                  <a:pt x="14850" y="21600"/>
                  <a:pt x="6750" y="21600"/>
                </a:cubicBezTo>
                <a:cubicBezTo>
                  <a:pt x="4388" y="21600"/>
                  <a:pt x="2025" y="20753"/>
                  <a:pt x="0" y="19059"/>
                </a:cubicBezTo>
                <a:cubicBezTo>
                  <a:pt x="338" y="19059"/>
                  <a:pt x="675" y="19059"/>
                  <a:pt x="1013" y="19059"/>
                </a:cubicBezTo>
                <a:cubicBezTo>
                  <a:pt x="3038" y="19059"/>
                  <a:pt x="5063" y="18212"/>
                  <a:pt x="6413" y="16941"/>
                </a:cubicBezTo>
                <a:cubicBezTo>
                  <a:pt x="4725" y="16941"/>
                  <a:pt x="3038" y="15247"/>
                  <a:pt x="2363" y="13129"/>
                </a:cubicBezTo>
                <a:cubicBezTo>
                  <a:pt x="2700" y="13129"/>
                  <a:pt x="3038" y="13129"/>
                  <a:pt x="3375" y="13129"/>
                </a:cubicBezTo>
                <a:cubicBezTo>
                  <a:pt x="3713" y="13129"/>
                  <a:pt x="4050" y="13129"/>
                  <a:pt x="4388" y="13129"/>
                </a:cubicBezTo>
                <a:cubicBezTo>
                  <a:pt x="2363" y="12282"/>
                  <a:pt x="1013" y="10165"/>
                  <a:pt x="1013" y="7624"/>
                </a:cubicBezTo>
                <a:cubicBezTo>
                  <a:pt x="1013" y="7624"/>
                  <a:pt x="1013" y="7624"/>
                  <a:pt x="1013" y="7624"/>
                </a:cubicBezTo>
                <a:cubicBezTo>
                  <a:pt x="1688" y="8047"/>
                  <a:pt x="2363" y="8047"/>
                  <a:pt x="3038" y="8047"/>
                </a:cubicBezTo>
                <a:cubicBezTo>
                  <a:pt x="1688" y="7200"/>
                  <a:pt x="1013" y="5506"/>
                  <a:pt x="1013" y="3812"/>
                </a:cubicBezTo>
                <a:cubicBezTo>
                  <a:pt x="1013" y="2541"/>
                  <a:pt x="1350" y="1694"/>
                  <a:pt x="1688" y="847"/>
                </a:cubicBezTo>
                <a:cubicBezTo>
                  <a:pt x="3713" y="4235"/>
                  <a:pt x="7088" y="6353"/>
                  <a:pt x="10463" y="6776"/>
                </a:cubicBezTo>
                <a:cubicBezTo>
                  <a:pt x="10463" y="6353"/>
                  <a:pt x="10463" y="5929"/>
                  <a:pt x="10463" y="5506"/>
                </a:cubicBezTo>
                <a:cubicBezTo>
                  <a:pt x="10463" y="2118"/>
                  <a:pt x="12487" y="0"/>
                  <a:pt x="14850" y="0"/>
                </a:cubicBezTo>
                <a:cubicBezTo>
                  <a:pt x="16200" y="0"/>
                  <a:pt x="17212" y="424"/>
                  <a:pt x="18225" y="1694"/>
                </a:cubicBezTo>
                <a:cubicBezTo>
                  <a:pt x="18900" y="1271"/>
                  <a:pt x="19912" y="847"/>
                  <a:pt x="20925" y="424"/>
                </a:cubicBezTo>
                <a:cubicBezTo>
                  <a:pt x="20587" y="1694"/>
                  <a:pt x="19912" y="2541"/>
                  <a:pt x="18900" y="3388"/>
                </a:cubicBezTo>
                <a:cubicBezTo>
                  <a:pt x="19912" y="2965"/>
                  <a:pt x="20587" y="2965"/>
                  <a:pt x="21600" y="2541"/>
                </a:cubicBezTo>
                <a:cubicBezTo>
                  <a:pt x="20925" y="3388"/>
                  <a:pt x="20250" y="4659"/>
                  <a:pt x="19237" y="5082"/>
                </a:cubicBezTo>
                <a:close/>
              </a:path>
            </a:pathLst>
          </a:custGeom>
          <a:solidFill>
            <a:srgbClr val="686976"/>
          </a:solidFill>
          <a:ln w="3175">
            <a:miter lim="400000"/>
          </a:ln>
        </p:spPr>
        <p:txBody>
          <a:bodyPr lIns="34289" rIns="34289"/>
          <a:lstStyle/>
          <a:p>
            <a:pPr algn="l" defTabSz="342900">
              <a:defRPr sz="2400">
                <a:solidFill>
                  <a:srgbClr val="686876"/>
                </a:solidFill>
                <a:latin typeface="Calibri"/>
                <a:ea typeface="Calibri"/>
                <a:cs typeface="Calibri"/>
                <a:sym typeface="Calibri"/>
              </a:defRPr>
            </a:pPr>
            <a:endParaRPr sz="1800"/>
          </a:p>
        </p:txBody>
      </p:sp>
      <p:sp>
        <p:nvSpPr>
          <p:cNvPr id="42" name="Shape 42"/>
          <p:cNvSpPr/>
          <p:nvPr/>
        </p:nvSpPr>
        <p:spPr>
          <a:xfrm>
            <a:off x="15521050" y="810684"/>
            <a:ext cx="112046" cy="285027"/>
          </a:xfrm>
          <a:custGeom>
            <a:avLst/>
            <a:gdLst/>
            <a:ahLst/>
            <a:cxnLst>
              <a:cxn ang="0">
                <a:pos x="wd2" y="hd2"/>
              </a:cxn>
              <a:cxn ang="5400000">
                <a:pos x="wd2" y="hd2"/>
              </a:cxn>
              <a:cxn ang="10800000">
                <a:pos x="wd2" y="hd2"/>
              </a:cxn>
              <a:cxn ang="16200000">
                <a:pos x="wd2" y="hd2"/>
              </a:cxn>
            </a:cxnLst>
            <a:rect l="0" t="0" r="r" b="b"/>
            <a:pathLst>
              <a:path w="21600" h="21600" extrusionOk="0">
                <a:moveTo>
                  <a:pt x="21600" y="3546"/>
                </a:moveTo>
                <a:cubicBezTo>
                  <a:pt x="17897" y="3546"/>
                  <a:pt x="17897" y="3546"/>
                  <a:pt x="17897" y="3546"/>
                </a:cubicBezTo>
                <a:cubicBezTo>
                  <a:pt x="14811" y="3546"/>
                  <a:pt x="14194" y="4513"/>
                  <a:pt x="14194" y="5481"/>
                </a:cubicBezTo>
                <a:cubicBezTo>
                  <a:pt x="14194" y="8060"/>
                  <a:pt x="14194" y="8060"/>
                  <a:pt x="14194" y="8060"/>
                </a:cubicBezTo>
                <a:cubicBezTo>
                  <a:pt x="21600" y="8060"/>
                  <a:pt x="21600" y="8060"/>
                  <a:pt x="21600" y="8060"/>
                </a:cubicBezTo>
                <a:cubicBezTo>
                  <a:pt x="20366" y="11928"/>
                  <a:pt x="20366" y="11928"/>
                  <a:pt x="20366" y="11928"/>
                </a:cubicBezTo>
                <a:cubicBezTo>
                  <a:pt x="14194" y="11928"/>
                  <a:pt x="14194" y="11928"/>
                  <a:pt x="14194" y="11928"/>
                </a:cubicBezTo>
                <a:cubicBezTo>
                  <a:pt x="14194" y="21600"/>
                  <a:pt x="14194" y="21600"/>
                  <a:pt x="14194" y="21600"/>
                </a:cubicBezTo>
                <a:cubicBezTo>
                  <a:pt x="6789" y="21600"/>
                  <a:pt x="6789" y="21600"/>
                  <a:pt x="6789" y="21600"/>
                </a:cubicBezTo>
                <a:cubicBezTo>
                  <a:pt x="6789" y="11928"/>
                  <a:pt x="6789" y="11928"/>
                  <a:pt x="6789" y="11928"/>
                </a:cubicBezTo>
                <a:cubicBezTo>
                  <a:pt x="0" y="11928"/>
                  <a:pt x="0" y="11928"/>
                  <a:pt x="0" y="11928"/>
                </a:cubicBezTo>
                <a:cubicBezTo>
                  <a:pt x="0" y="8060"/>
                  <a:pt x="0" y="8060"/>
                  <a:pt x="0" y="8060"/>
                </a:cubicBezTo>
                <a:cubicBezTo>
                  <a:pt x="6789" y="8060"/>
                  <a:pt x="6789" y="8060"/>
                  <a:pt x="6789" y="8060"/>
                </a:cubicBezTo>
                <a:cubicBezTo>
                  <a:pt x="6789" y="5158"/>
                  <a:pt x="6789" y="5158"/>
                  <a:pt x="6789" y="5158"/>
                </a:cubicBezTo>
                <a:cubicBezTo>
                  <a:pt x="6789" y="1934"/>
                  <a:pt x="10491" y="0"/>
                  <a:pt x="16046" y="0"/>
                </a:cubicBezTo>
                <a:cubicBezTo>
                  <a:pt x="18514" y="0"/>
                  <a:pt x="20983" y="322"/>
                  <a:pt x="21600" y="322"/>
                </a:cubicBezTo>
                <a:lnTo>
                  <a:pt x="21600" y="3546"/>
                </a:lnTo>
                <a:close/>
              </a:path>
            </a:pathLst>
          </a:custGeom>
          <a:solidFill>
            <a:srgbClr val="686976"/>
          </a:solidFill>
          <a:ln w="3175">
            <a:miter lim="400000"/>
          </a:ln>
        </p:spPr>
        <p:txBody>
          <a:bodyPr lIns="34289" rIns="34289"/>
          <a:lstStyle/>
          <a:p>
            <a:pPr algn="l" defTabSz="342900">
              <a:defRPr sz="2400">
                <a:solidFill>
                  <a:srgbClr val="686876"/>
                </a:solidFill>
                <a:latin typeface="Calibri"/>
                <a:ea typeface="Calibri"/>
                <a:cs typeface="Calibri"/>
                <a:sym typeface="Calibri"/>
              </a:defRPr>
            </a:pPr>
            <a:endParaRPr sz="1800"/>
          </a:p>
        </p:txBody>
      </p:sp>
      <p:sp>
        <p:nvSpPr>
          <p:cNvPr id="43" name="Shape 43"/>
          <p:cNvSpPr/>
          <p:nvPr/>
        </p:nvSpPr>
        <p:spPr>
          <a:xfrm>
            <a:off x="16312436" y="819735"/>
            <a:ext cx="126594" cy="2669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900" y="1029"/>
                  <a:pt x="18900" y="1029"/>
                  <a:pt x="18900" y="1029"/>
                </a:cubicBezTo>
                <a:cubicBezTo>
                  <a:pt x="16200" y="1029"/>
                  <a:pt x="16200" y="1029"/>
                  <a:pt x="16200" y="1029"/>
                </a:cubicBezTo>
                <a:cubicBezTo>
                  <a:pt x="17820" y="2057"/>
                  <a:pt x="19440" y="3086"/>
                  <a:pt x="19440" y="4800"/>
                </a:cubicBezTo>
                <a:cubicBezTo>
                  <a:pt x="19440" y="8229"/>
                  <a:pt x="14580" y="8571"/>
                  <a:pt x="14580" y="10286"/>
                </a:cubicBezTo>
                <a:cubicBezTo>
                  <a:pt x="14580" y="12000"/>
                  <a:pt x="20520" y="12686"/>
                  <a:pt x="20520" y="16114"/>
                </a:cubicBezTo>
                <a:cubicBezTo>
                  <a:pt x="20520" y="17143"/>
                  <a:pt x="20520" y="17829"/>
                  <a:pt x="19980" y="18514"/>
                </a:cubicBezTo>
                <a:cubicBezTo>
                  <a:pt x="17820" y="20914"/>
                  <a:pt x="12960" y="21600"/>
                  <a:pt x="9180" y="21600"/>
                </a:cubicBezTo>
                <a:cubicBezTo>
                  <a:pt x="6480" y="21600"/>
                  <a:pt x="2700" y="20914"/>
                  <a:pt x="540" y="19200"/>
                </a:cubicBezTo>
                <a:cubicBezTo>
                  <a:pt x="0" y="18857"/>
                  <a:pt x="0" y="18171"/>
                  <a:pt x="0" y="17486"/>
                </a:cubicBezTo>
                <a:cubicBezTo>
                  <a:pt x="0" y="16114"/>
                  <a:pt x="1620" y="14743"/>
                  <a:pt x="3240" y="14057"/>
                </a:cubicBezTo>
                <a:cubicBezTo>
                  <a:pt x="5940" y="13029"/>
                  <a:pt x="8640" y="13029"/>
                  <a:pt x="11340" y="12686"/>
                </a:cubicBezTo>
                <a:cubicBezTo>
                  <a:pt x="10800" y="12000"/>
                  <a:pt x="10260" y="11657"/>
                  <a:pt x="10260" y="10971"/>
                </a:cubicBezTo>
                <a:cubicBezTo>
                  <a:pt x="10260" y="10286"/>
                  <a:pt x="10260" y="9943"/>
                  <a:pt x="10800" y="9600"/>
                </a:cubicBezTo>
                <a:cubicBezTo>
                  <a:pt x="10260" y="9943"/>
                  <a:pt x="9720" y="9943"/>
                  <a:pt x="9180" y="9943"/>
                </a:cubicBezTo>
                <a:cubicBezTo>
                  <a:pt x="5400" y="9943"/>
                  <a:pt x="2160" y="7886"/>
                  <a:pt x="2160" y="5486"/>
                </a:cubicBezTo>
                <a:cubicBezTo>
                  <a:pt x="2160" y="3771"/>
                  <a:pt x="3240" y="2400"/>
                  <a:pt x="4860" y="1714"/>
                </a:cubicBezTo>
                <a:cubicBezTo>
                  <a:pt x="7020" y="343"/>
                  <a:pt x="10260" y="0"/>
                  <a:pt x="12960" y="0"/>
                </a:cubicBezTo>
                <a:lnTo>
                  <a:pt x="21600" y="0"/>
                </a:lnTo>
                <a:close/>
                <a:moveTo>
                  <a:pt x="12960" y="13714"/>
                </a:moveTo>
                <a:cubicBezTo>
                  <a:pt x="12960" y="13714"/>
                  <a:pt x="12420" y="13714"/>
                  <a:pt x="11880" y="13714"/>
                </a:cubicBezTo>
                <a:cubicBezTo>
                  <a:pt x="8640" y="13714"/>
                  <a:pt x="3780" y="14400"/>
                  <a:pt x="3780" y="16800"/>
                </a:cubicBezTo>
                <a:cubicBezTo>
                  <a:pt x="3780" y="19543"/>
                  <a:pt x="8100" y="20229"/>
                  <a:pt x="11340" y="20229"/>
                </a:cubicBezTo>
                <a:cubicBezTo>
                  <a:pt x="14580" y="20229"/>
                  <a:pt x="17820" y="19543"/>
                  <a:pt x="17820" y="17486"/>
                </a:cubicBezTo>
                <a:cubicBezTo>
                  <a:pt x="17820" y="15429"/>
                  <a:pt x="15120" y="14400"/>
                  <a:pt x="12960" y="13714"/>
                </a:cubicBezTo>
                <a:close/>
                <a:moveTo>
                  <a:pt x="9720" y="1029"/>
                </a:moveTo>
                <a:cubicBezTo>
                  <a:pt x="8640" y="1029"/>
                  <a:pt x="7560" y="1371"/>
                  <a:pt x="7020" y="2057"/>
                </a:cubicBezTo>
                <a:cubicBezTo>
                  <a:pt x="5940" y="2400"/>
                  <a:pt x="5940" y="3086"/>
                  <a:pt x="5940" y="4114"/>
                </a:cubicBezTo>
                <a:cubicBezTo>
                  <a:pt x="5940" y="5829"/>
                  <a:pt x="7560" y="8914"/>
                  <a:pt x="11340" y="8914"/>
                </a:cubicBezTo>
                <a:cubicBezTo>
                  <a:pt x="12420" y="8914"/>
                  <a:pt x="13500" y="8571"/>
                  <a:pt x="14580" y="8229"/>
                </a:cubicBezTo>
                <a:cubicBezTo>
                  <a:pt x="15120" y="7543"/>
                  <a:pt x="15660" y="6857"/>
                  <a:pt x="15660" y="6171"/>
                </a:cubicBezTo>
                <a:cubicBezTo>
                  <a:pt x="15660" y="4114"/>
                  <a:pt x="13500" y="1029"/>
                  <a:pt x="9720" y="1029"/>
                </a:cubicBezTo>
                <a:close/>
              </a:path>
            </a:pathLst>
          </a:custGeom>
          <a:solidFill>
            <a:srgbClr val="686976"/>
          </a:solidFill>
          <a:ln w="3175">
            <a:miter lim="400000"/>
          </a:ln>
        </p:spPr>
        <p:txBody>
          <a:bodyPr lIns="34289" rIns="34289"/>
          <a:lstStyle/>
          <a:p>
            <a:pPr algn="l" defTabSz="342900">
              <a:defRPr sz="2400">
                <a:solidFill>
                  <a:srgbClr val="686876"/>
                </a:solidFill>
                <a:latin typeface="Calibri"/>
                <a:ea typeface="Calibri"/>
                <a:cs typeface="Calibri"/>
                <a:sym typeface="Calibri"/>
              </a:defRPr>
            </a:pPr>
            <a:endParaRPr sz="1800"/>
          </a:p>
        </p:txBody>
      </p:sp>
      <p:sp>
        <p:nvSpPr>
          <p:cNvPr id="44" name="Shape 44"/>
          <p:cNvSpPr/>
          <p:nvPr/>
        </p:nvSpPr>
        <p:spPr>
          <a:xfrm>
            <a:off x="16666871" y="849175"/>
            <a:ext cx="216386" cy="208045"/>
          </a:xfrm>
          <a:custGeom>
            <a:avLst/>
            <a:gdLst/>
            <a:ahLst/>
            <a:cxnLst>
              <a:cxn ang="0">
                <a:pos x="wd2" y="hd2"/>
              </a:cxn>
              <a:cxn ang="5400000">
                <a:pos x="wd2" y="hd2"/>
              </a:cxn>
              <a:cxn ang="10800000">
                <a:pos x="wd2" y="hd2"/>
              </a:cxn>
              <a:cxn ang="16200000">
                <a:pos x="wd2" y="hd2"/>
              </a:cxn>
            </a:cxnLst>
            <a:rect l="0" t="0" r="r" b="b"/>
            <a:pathLst>
              <a:path w="21600" h="21600" extrusionOk="0">
                <a:moveTo>
                  <a:pt x="21282" y="18073"/>
                </a:moveTo>
                <a:cubicBezTo>
                  <a:pt x="20965" y="19837"/>
                  <a:pt x="20012" y="21159"/>
                  <a:pt x="18741" y="21159"/>
                </a:cubicBezTo>
                <a:cubicBezTo>
                  <a:pt x="16200" y="21600"/>
                  <a:pt x="13341" y="21600"/>
                  <a:pt x="10800" y="21600"/>
                </a:cubicBezTo>
                <a:cubicBezTo>
                  <a:pt x="7941" y="21600"/>
                  <a:pt x="5400" y="21600"/>
                  <a:pt x="2541" y="21159"/>
                </a:cubicBezTo>
                <a:cubicBezTo>
                  <a:pt x="1588" y="21159"/>
                  <a:pt x="635" y="19837"/>
                  <a:pt x="318" y="18073"/>
                </a:cubicBezTo>
                <a:cubicBezTo>
                  <a:pt x="0" y="15869"/>
                  <a:pt x="0" y="13224"/>
                  <a:pt x="0" y="11020"/>
                </a:cubicBezTo>
                <a:cubicBezTo>
                  <a:pt x="0" y="8376"/>
                  <a:pt x="0" y="6171"/>
                  <a:pt x="318" y="3527"/>
                </a:cubicBezTo>
                <a:cubicBezTo>
                  <a:pt x="635" y="2204"/>
                  <a:pt x="1588" y="882"/>
                  <a:pt x="2541" y="441"/>
                </a:cubicBezTo>
                <a:cubicBezTo>
                  <a:pt x="5400" y="0"/>
                  <a:pt x="7941" y="0"/>
                  <a:pt x="10800" y="0"/>
                </a:cubicBezTo>
                <a:cubicBezTo>
                  <a:pt x="13341" y="0"/>
                  <a:pt x="16200" y="0"/>
                  <a:pt x="18741" y="441"/>
                </a:cubicBezTo>
                <a:cubicBezTo>
                  <a:pt x="20012" y="882"/>
                  <a:pt x="20965" y="2204"/>
                  <a:pt x="21282" y="3527"/>
                </a:cubicBezTo>
                <a:cubicBezTo>
                  <a:pt x="21600" y="6171"/>
                  <a:pt x="21600" y="8376"/>
                  <a:pt x="21600" y="11020"/>
                </a:cubicBezTo>
                <a:cubicBezTo>
                  <a:pt x="21600" y="13224"/>
                  <a:pt x="21600" y="15869"/>
                  <a:pt x="21282" y="18073"/>
                </a:cubicBezTo>
                <a:close/>
                <a:moveTo>
                  <a:pt x="14929" y="10139"/>
                </a:moveTo>
                <a:cubicBezTo>
                  <a:pt x="8894" y="4849"/>
                  <a:pt x="8894" y="4849"/>
                  <a:pt x="8894" y="4849"/>
                </a:cubicBezTo>
                <a:cubicBezTo>
                  <a:pt x="8576" y="4408"/>
                  <a:pt x="8259" y="4408"/>
                  <a:pt x="7941" y="4408"/>
                </a:cubicBezTo>
                <a:cubicBezTo>
                  <a:pt x="7941" y="4849"/>
                  <a:pt x="7624" y="5290"/>
                  <a:pt x="7624" y="5731"/>
                </a:cubicBezTo>
                <a:cubicBezTo>
                  <a:pt x="7624" y="16310"/>
                  <a:pt x="7624" y="16310"/>
                  <a:pt x="7624" y="16310"/>
                </a:cubicBezTo>
                <a:cubicBezTo>
                  <a:pt x="7624" y="16751"/>
                  <a:pt x="7941" y="17192"/>
                  <a:pt x="7941" y="17192"/>
                </a:cubicBezTo>
                <a:cubicBezTo>
                  <a:pt x="8259" y="17192"/>
                  <a:pt x="8259" y="17192"/>
                  <a:pt x="8259" y="17192"/>
                </a:cubicBezTo>
                <a:cubicBezTo>
                  <a:pt x="8576" y="17192"/>
                  <a:pt x="8576" y="17192"/>
                  <a:pt x="8894" y="17192"/>
                </a:cubicBezTo>
                <a:cubicBezTo>
                  <a:pt x="14929" y="11902"/>
                  <a:pt x="14929" y="11902"/>
                  <a:pt x="14929" y="11902"/>
                </a:cubicBezTo>
                <a:cubicBezTo>
                  <a:pt x="15247" y="11461"/>
                  <a:pt x="15247" y="11461"/>
                  <a:pt x="15247" y="11020"/>
                </a:cubicBezTo>
                <a:cubicBezTo>
                  <a:pt x="15247" y="10580"/>
                  <a:pt x="15247" y="10139"/>
                  <a:pt x="14929" y="10139"/>
                </a:cubicBezTo>
                <a:close/>
              </a:path>
            </a:pathLst>
          </a:custGeom>
          <a:solidFill>
            <a:srgbClr val="686976"/>
          </a:solidFill>
          <a:ln w="3175">
            <a:miter lim="400000"/>
          </a:ln>
        </p:spPr>
        <p:txBody>
          <a:bodyPr lIns="34289" rIns="34289"/>
          <a:lstStyle/>
          <a:p>
            <a:pPr algn="l" defTabSz="342900">
              <a:defRPr sz="2400">
                <a:solidFill>
                  <a:srgbClr val="686876"/>
                </a:solidFill>
                <a:latin typeface="Calibri"/>
                <a:ea typeface="Calibri"/>
                <a:cs typeface="Calibri"/>
                <a:sym typeface="Calibri"/>
              </a:defRPr>
            </a:pPr>
            <a:endParaRPr sz="1800"/>
          </a:p>
        </p:txBody>
      </p:sp>
      <p:sp>
        <p:nvSpPr>
          <p:cNvPr id="45" name="Shape 45"/>
          <p:cNvSpPr>
            <a:spLocks noGrp="1"/>
          </p:cNvSpPr>
          <p:nvPr>
            <p:ph type="sldNum" sz="quarter" idx="2"/>
          </p:nvPr>
        </p:nvSpPr>
        <p:spPr>
          <a:prstGeom prst="rect">
            <a:avLst/>
          </a:prstGeom>
        </p:spPr>
        <p:txBody>
          <a:bodyPr/>
          <a:lstStyle>
            <a:lvl1pPr>
              <a:defRPr>
                <a:solidFill>
                  <a:srgbClr val="F4F5F7"/>
                </a:solidFill>
              </a:defRPr>
            </a:lvl1pPr>
          </a:lstStyle>
          <a:p>
            <a:fld id="{86CB4B4D-7CA3-9044-876B-883B54F8677D}" type="slidenum">
              <a:rPr/>
              <a:t>‹#›</a:t>
            </a:fld>
            <a:endParaRPr/>
          </a:p>
        </p:txBody>
      </p:sp>
      <p:sp>
        <p:nvSpPr>
          <p:cNvPr id="46" name="Shape 46"/>
          <p:cNvSpPr/>
          <p:nvPr/>
        </p:nvSpPr>
        <p:spPr>
          <a:xfrm>
            <a:off x="17308054" y="1371249"/>
            <a:ext cx="1227386" cy="1"/>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hoto dark bg">
    <p:bg>
      <p:bgPr>
        <a:solidFill>
          <a:srgbClr val="393941"/>
        </a:solidFill>
        <a:effectLst/>
      </p:bgPr>
    </p:bg>
    <p:spTree>
      <p:nvGrpSpPr>
        <p:cNvPr id="1" name=""/>
        <p:cNvGrpSpPr/>
        <p:nvPr/>
      </p:nvGrpSpPr>
      <p:grpSpPr>
        <a:xfrm>
          <a:off x="0" y="0"/>
          <a:ext cx="0" cy="0"/>
          <a:chOff x="0" y="0"/>
          <a:chExt cx="0" cy="0"/>
        </a:xfrm>
      </p:grpSpPr>
      <p:sp>
        <p:nvSpPr>
          <p:cNvPr id="41" name="Shape 41"/>
          <p:cNvSpPr/>
          <p:nvPr/>
        </p:nvSpPr>
        <p:spPr>
          <a:xfrm>
            <a:off x="15874679" y="845084"/>
            <a:ext cx="203450" cy="216227"/>
          </a:xfrm>
          <a:custGeom>
            <a:avLst/>
            <a:gdLst/>
            <a:ahLst/>
            <a:cxnLst>
              <a:cxn ang="0">
                <a:pos x="wd2" y="hd2"/>
              </a:cxn>
              <a:cxn ang="5400000">
                <a:pos x="wd2" y="hd2"/>
              </a:cxn>
              <a:cxn ang="10800000">
                <a:pos x="wd2" y="hd2"/>
              </a:cxn>
              <a:cxn ang="16200000">
                <a:pos x="wd2" y="hd2"/>
              </a:cxn>
            </a:cxnLst>
            <a:rect l="0" t="0" r="r" b="b"/>
            <a:pathLst>
              <a:path w="21600" h="21600" extrusionOk="0">
                <a:moveTo>
                  <a:pt x="19237" y="5082"/>
                </a:moveTo>
                <a:cubicBezTo>
                  <a:pt x="19237" y="5506"/>
                  <a:pt x="19237" y="5929"/>
                  <a:pt x="19237" y="5929"/>
                </a:cubicBezTo>
                <a:cubicBezTo>
                  <a:pt x="19237" y="13129"/>
                  <a:pt x="14850" y="21600"/>
                  <a:pt x="6750" y="21600"/>
                </a:cubicBezTo>
                <a:cubicBezTo>
                  <a:pt x="4388" y="21600"/>
                  <a:pt x="2025" y="20753"/>
                  <a:pt x="0" y="19059"/>
                </a:cubicBezTo>
                <a:cubicBezTo>
                  <a:pt x="338" y="19059"/>
                  <a:pt x="675" y="19059"/>
                  <a:pt x="1013" y="19059"/>
                </a:cubicBezTo>
                <a:cubicBezTo>
                  <a:pt x="3038" y="19059"/>
                  <a:pt x="5063" y="18212"/>
                  <a:pt x="6413" y="16941"/>
                </a:cubicBezTo>
                <a:cubicBezTo>
                  <a:pt x="4725" y="16941"/>
                  <a:pt x="3038" y="15247"/>
                  <a:pt x="2363" y="13129"/>
                </a:cubicBezTo>
                <a:cubicBezTo>
                  <a:pt x="2700" y="13129"/>
                  <a:pt x="3038" y="13129"/>
                  <a:pt x="3375" y="13129"/>
                </a:cubicBezTo>
                <a:cubicBezTo>
                  <a:pt x="3713" y="13129"/>
                  <a:pt x="4050" y="13129"/>
                  <a:pt x="4388" y="13129"/>
                </a:cubicBezTo>
                <a:cubicBezTo>
                  <a:pt x="2363" y="12282"/>
                  <a:pt x="1013" y="10165"/>
                  <a:pt x="1013" y="7624"/>
                </a:cubicBezTo>
                <a:cubicBezTo>
                  <a:pt x="1013" y="7624"/>
                  <a:pt x="1013" y="7624"/>
                  <a:pt x="1013" y="7624"/>
                </a:cubicBezTo>
                <a:cubicBezTo>
                  <a:pt x="1688" y="8047"/>
                  <a:pt x="2363" y="8047"/>
                  <a:pt x="3038" y="8047"/>
                </a:cubicBezTo>
                <a:cubicBezTo>
                  <a:pt x="1688" y="7200"/>
                  <a:pt x="1013" y="5506"/>
                  <a:pt x="1013" y="3812"/>
                </a:cubicBezTo>
                <a:cubicBezTo>
                  <a:pt x="1013" y="2541"/>
                  <a:pt x="1350" y="1694"/>
                  <a:pt x="1688" y="847"/>
                </a:cubicBezTo>
                <a:cubicBezTo>
                  <a:pt x="3713" y="4235"/>
                  <a:pt x="7088" y="6353"/>
                  <a:pt x="10463" y="6776"/>
                </a:cubicBezTo>
                <a:cubicBezTo>
                  <a:pt x="10463" y="6353"/>
                  <a:pt x="10463" y="5929"/>
                  <a:pt x="10463" y="5506"/>
                </a:cubicBezTo>
                <a:cubicBezTo>
                  <a:pt x="10463" y="2118"/>
                  <a:pt x="12487" y="0"/>
                  <a:pt x="14850" y="0"/>
                </a:cubicBezTo>
                <a:cubicBezTo>
                  <a:pt x="16200" y="0"/>
                  <a:pt x="17212" y="424"/>
                  <a:pt x="18225" y="1694"/>
                </a:cubicBezTo>
                <a:cubicBezTo>
                  <a:pt x="18900" y="1271"/>
                  <a:pt x="19912" y="847"/>
                  <a:pt x="20925" y="424"/>
                </a:cubicBezTo>
                <a:cubicBezTo>
                  <a:pt x="20587" y="1694"/>
                  <a:pt x="19912" y="2541"/>
                  <a:pt x="18900" y="3388"/>
                </a:cubicBezTo>
                <a:cubicBezTo>
                  <a:pt x="19912" y="2965"/>
                  <a:pt x="20587" y="2965"/>
                  <a:pt x="21600" y="2541"/>
                </a:cubicBezTo>
                <a:cubicBezTo>
                  <a:pt x="20925" y="3388"/>
                  <a:pt x="20250" y="4659"/>
                  <a:pt x="19237" y="5082"/>
                </a:cubicBezTo>
                <a:close/>
              </a:path>
            </a:pathLst>
          </a:custGeom>
          <a:solidFill>
            <a:srgbClr val="686976"/>
          </a:solidFill>
          <a:ln w="3175">
            <a:miter lim="400000"/>
          </a:ln>
        </p:spPr>
        <p:txBody>
          <a:bodyPr lIns="34289" rIns="34289"/>
          <a:lstStyle/>
          <a:p>
            <a:pPr algn="l" defTabSz="342900">
              <a:defRPr sz="2400">
                <a:solidFill>
                  <a:srgbClr val="686876"/>
                </a:solidFill>
                <a:latin typeface="Calibri"/>
                <a:ea typeface="Calibri"/>
                <a:cs typeface="Calibri"/>
                <a:sym typeface="Calibri"/>
              </a:defRPr>
            </a:pPr>
            <a:endParaRPr sz="1800"/>
          </a:p>
        </p:txBody>
      </p:sp>
      <p:sp>
        <p:nvSpPr>
          <p:cNvPr id="42" name="Shape 42"/>
          <p:cNvSpPr/>
          <p:nvPr/>
        </p:nvSpPr>
        <p:spPr>
          <a:xfrm>
            <a:off x="15521050" y="810684"/>
            <a:ext cx="112046" cy="285027"/>
          </a:xfrm>
          <a:custGeom>
            <a:avLst/>
            <a:gdLst/>
            <a:ahLst/>
            <a:cxnLst>
              <a:cxn ang="0">
                <a:pos x="wd2" y="hd2"/>
              </a:cxn>
              <a:cxn ang="5400000">
                <a:pos x="wd2" y="hd2"/>
              </a:cxn>
              <a:cxn ang="10800000">
                <a:pos x="wd2" y="hd2"/>
              </a:cxn>
              <a:cxn ang="16200000">
                <a:pos x="wd2" y="hd2"/>
              </a:cxn>
            </a:cxnLst>
            <a:rect l="0" t="0" r="r" b="b"/>
            <a:pathLst>
              <a:path w="21600" h="21600" extrusionOk="0">
                <a:moveTo>
                  <a:pt x="21600" y="3546"/>
                </a:moveTo>
                <a:cubicBezTo>
                  <a:pt x="17897" y="3546"/>
                  <a:pt x="17897" y="3546"/>
                  <a:pt x="17897" y="3546"/>
                </a:cubicBezTo>
                <a:cubicBezTo>
                  <a:pt x="14811" y="3546"/>
                  <a:pt x="14194" y="4513"/>
                  <a:pt x="14194" y="5481"/>
                </a:cubicBezTo>
                <a:cubicBezTo>
                  <a:pt x="14194" y="8060"/>
                  <a:pt x="14194" y="8060"/>
                  <a:pt x="14194" y="8060"/>
                </a:cubicBezTo>
                <a:cubicBezTo>
                  <a:pt x="21600" y="8060"/>
                  <a:pt x="21600" y="8060"/>
                  <a:pt x="21600" y="8060"/>
                </a:cubicBezTo>
                <a:cubicBezTo>
                  <a:pt x="20366" y="11928"/>
                  <a:pt x="20366" y="11928"/>
                  <a:pt x="20366" y="11928"/>
                </a:cubicBezTo>
                <a:cubicBezTo>
                  <a:pt x="14194" y="11928"/>
                  <a:pt x="14194" y="11928"/>
                  <a:pt x="14194" y="11928"/>
                </a:cubicBezTo>
                <a:cubicBezTo>
                  <a:pt x="14194" y="21600"/>
                  <a:pt x="14194" y="21600"/>
                  <a:pt x="14194" y="21600"/>
                </a:cubicBezTo>
                <a:cubicBezTo>
                  <a:pt x="6789" y="21600"/>
                  <a:pt x="6789" y="21600"/>
                  <a:pt x="6789" y="21600"/>
                </a:cubicBezTo>
                <a:cubicBezTo>
                  <a:pt x="6789" y="11928"/>
                  <a:pt x="6789" y="11928"/>
                  <a:pt x="6789" y="11928"/>
                </a:cubicBezTo>
                <a:cubicBezTo>
                  <a:pt x="0" y="11928"/>
                  <a:pt x="0" y="11928"/>
                  <a:pt x="0" y="11928"/>
                </a:cubicBezTo>
                <a:cubicBezTo>
                  <a:pt x="0" y="8060"/>
                  <a:pt x="0" y="8060"/>
                  <a:pt x="0" y="8060"/>
                </a:cubicBezTo>
                <a:cubicBezTo>
                  <a:pt x="6789" y="8060"/>
                  <a:pt x="6789" y="8060"/>
                  <a:pt x="6789" y="8060"/>
                </a:cubicBezTo>
                <a:cubicBezTo>
                  <a:pt x="6789" y="5158"/>
                  <a:pt x="6789" y="5158"/>
                  <a:pt x="6789" y="5158"/>
                </a:cubicBezTo>
                <a:cubicBezTo>
                  <a:pt x="6789" y="1934"/>
                  <a:pt x="10491" y="0"/>
                  <a:pt x="16046" y="0"/>
                </a:cubicBezTo>
                <a:cubicBezTo>
                  <a:pt x="18514" y="0"/>
                  <a:pt x="20983" y="322"/>
                  <a:pt x="21600" y="322"/>
                </a:cubicBezTo>
                <a:lnTo>
                  <a:pt x="21600" y="3546"/>
                </a:lnTo>
                <a:close/>
              </a:path>
            </a:pathLst>
          </a:custGeom>
          <a:solidFill>
            <a:srgbClr val="686976"/>
          </a:solidFill>
          <a:ln w="3175">
            <a:miter lim="400000"/>
          </a:ln>
        </p:spPr>
        <p:txBody>
          <a:bodyPr lIns="34289" rIns="34289"/>
          <a:lstStyle/>
          <a:p>
            <a:pPr algn="l" defTabSz="342900">
              <a:defRPr sz="2400">
                <a:solidFill>
                  <a:srgbClr val="686876"/>
                </a:solidFill>
                <a:latin typeface="Calibri"/>
                <a:ea typeface="Calibri"/>
                <a:cs typeface="Calibri"/>
                <a:sym typeface="Calibri"/>
              </a:defRPr>
            </a:pPr>
            <a:endParaRPr sz="1800"/>
          </a:p>
        </p:txBody>
      </p:sp>
      <p:sp>
        <p:nvSpPr>
          <p:cNvPr id="43" name="Shape 43"/>
          <p:cNvSpPr/>
          <p:nvPr/>
        </p:nvSpPr>
        <p:spPr>
          <a:xfrm>
            <a:off x="16312436" y="819735"/>
            <a:ext cx="126594" cy="2669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900" y="1029"/>
                  <a:pt x="18900" y="1029"/>
                  <a:pt x="18900" y="1029"/>
                </a:cubicBezTo>
                <a:cubicBezTo>
                  <a:pt x="16200" y="1029"/>
                  <a:pt x="16200" y="1029"/>
                  <a:pt x="16200" y="1029"/>
                </a:cubicBezTo>
                <a:cubicBezTo>
                  <a:pt x="17820" y="2057"/>
                  <a:pt x="19440" y="3086"/>
                  <a:pt x="19440" y="4800"/>
                </a:cubicBezTo>
                <a:cubicBezTo>
                  <a:pt x="19440" y="8229"/>
                  <a:pt x="14580" y="8571"/>
                  <a:pt x="14580" y="10286"/>
                </a:cubicBezTo>
                <a:cubicBezTo>
                  <a:pt x="14580" y="12000"/>
                  <a:pt x="20520" y="12686"/>
                  <a:pt x="20520" y="16114"/>
                </a:cubicBezTo>
                <a:cubicBezTo>
                  <a:pt x="20520" y="17143"/>
                  <a:pt x="20520" y="17829"/>
                  <a:pt x="19980" y="18514"/>
                </a:cubicBezTo>
                <a:cubicBezTo>
                  <a:pt x="17820" y="20914"/>
                  <a:pt x="12960" y="21600"/>
                  <a:pt x="9180" y="21600"/>
                </a:cubicBezTo>
                <a:cubicBezTo>
                  <a:pt x="6480" y="21600"/>
                  <a:pt x="2700" y="20914"/>
                  <a:pt x="540" y="19200"/>
                </a:cubicBezTo>
                <a:cubicBezTo>
                  <a:pt x="0" y="18857"/>
                  <a:pt x="0" y="18171"/>
                  <a:pt x="0" y="17486"/>
                </a:cubicBezTo>
                <a:cubicBezTo>
                  <a:pt x="0" y="16114"/>
                  <a:pt x="1620" y="14743"/>
                  <a:pt x="3240" y="14057"/>
                </a:cubicBezTo>
                <a:cubicBezTo>
                  <a:pt x="5940" y="13029"/>
                  <a:pt x="8640" y="13029"/>
                  <a:pt x="11340" y="12686"/>
                </a:cubicBezTo>
                <a:cubicBezTo>
                  <a:pt x="10800" y="12000"/>
                  <a:pt x="10260" y="11657"/>
                  <a:pt x="10260" y="10971"/>
                </a:cubicBezTo>
                <a:cubicBezTo>
                  <a:pt x="10260" y="10286"/>
                  <a:pt x="10260" y="9943"/>
                  <a:pt x="10800" y="9600"/>
                </a:cubicBezTo>
                <a:cubicBezTo>
                  <a:pt x="10260" y="9943"/>
                  <a:pt x="9720" y="9943"/>
                  <a:pt x="9180" y="9943"/>
                </a:cubicBezTo>
                <a:cubicBezTo>
                  <a:pt x="5400" y="9943"/>
                  <a:pt x="2160" y="7886"/>
                  <a:pt x="2160" y="5486"/>
                </a:cubicBezTo>
                <a:cubicBezTo>
                  <a:pt x="2160" y="3771"/>
                  <a:pt x="3240" y="2400"/>
                  <a:pt x="4860" y="1714"/>
                </a:cubicBezTo>
                <a:cubicBezTo>
                  <a:pt x="7020" y="343"/>
                  <a:pt x="10260" y="0"/>
                  <a:pt x="12960" y="0"/>
                </a:cubicBezTo>
                <a:lnTo>
                  <a:pt x="21600" y="0"/>
                </a:lnTo>
                <a:close/>
                <a:moveTo>
                  <a:pt x="12960" y="13714"/>
                </a:moveTo>
                <a:cubicBezTo>
                  <a:pt x="12960" y="13714"/>
                  <a:pt x="12420" y="13714"/>
                  <a:pt x="11880" y="13714"/>
                </a:cubicBezTo>
                <a:cubicBezTo>
                  <a:pt x="8640" y="13714"/>
                  <a:pt x="3780" y="14400"/>
                  <a:pt x="3780" y="16800"/>
                </a:cubicBezTo>
                <a:cubicBezTo>
                  <a:pt x="3780" y="19543"/>
                  <a:pt x="8100" y="20229"/>
                  <a:pt x="11340" y="20229"/>
                </a:cubicBezTo>
                <a:cubicBezTo>
                  <a:pt x="14580" y="20229"/>
                  <a:pt x="17820" y="19543"/>
                  <a:pt x="17820" y="17486"/>
                </a:cubicBezTo>
                <a:cubicBezTo>
                  <a:pt x="17820" y="15429"/>
                  <a:pt x="15120" y="14400"/>
                  <a:pt x="12960" y="13714"/>
                </a:cubicBezTo>
                <a:close/>
                <a:moveTo>
                  <a:pt x="9720" y="1029"/>
                </a:moveTo>
                <a:cubicBezTo>
                  <a:pt x="8640" y="1029"/>
                  <a:pt x="7560" y="1371"/>
                  <a:pt x="7020" y="2057"/>
                </a:cubicBezTo>
                <a:cubicBezTo>
                  <a:pt x="5940" y="2400"/>
                  <a:pt x="5940" y="3086"/>
                  <a:pt x="5940" y="4114"/>
                </a:cubicBezTo>
                <a:cubicBezTo>
                  <a:pt x="5940" y="5829"/>
                  <a:pt x="7560" y="8914"/>
                  <a:pt x="11340" y="8914"/>
                </a:cubicBezTo>
                <a:cubicBezTo>
                  <a:pt x="12420" y="8914"/>
                  <a:pt x="13500" y="8571"/>
                  <a:pt x="14580" y="8229"/>
                </a:cubicBezTo>
                <a:cubicBezTo>
                  <a:pt x="15120" y="7543"/>
                  <a:pt x="15660" y="6857"/>
                  <a:pt x="15660" y="6171"/>
                </a:cubicBezTo>
                <a:cubicBezTo>
                  <a:pt x="15660" y="4114"/>
                  <a:pt x="13500" y="1029"/>
                  <a:pt x="9720" y="1029"/>
                </a:cubicBezTo>
                <a:close/>
              </a:path>
            </a:pathLst>
          </a:custGeom>
          <a:solidFill>
            <a:srgbClr val="686976"/>
          </a:solidFill>
          <a:ln w="3175">
            <a:miter lim="400000"/>
          </a:ln>
        </p:spPr>
        <p:txBody>
          <a:bodyPr lIns="34289" rIns="34289"/>
          <a:lstStyle/>
          <a:p>
            <a:pPr algn="l" defTabSz="342900">
              <a:defRPr sz="2400">
                <a:solidFill>
                  <a:srgbClr val="686876"/>
                </a:solidFill>
                <a:latin typeface="Calibri"/>
                <a:ea typeface="Calibri"/>
                <a:cs typeface="Calibri"/>
                <a:sym typeface="Calibri"/>
              </a:defRPr>
            </a:pPr>
            <a:endParaRPr sz="1800"/>
          </a:p>
        </p:txBody>
      </p:sp>
      <p:sp>
        <p:nvSpPr>
          <p:cNvPr id="44" name="Shape 44"/>
          <p:cNvSpPr/>
          <p:nvPr/>
        </p:nvSpPr>
        <p:spPr>
          <a:xfrm>
            <a:off x="16666871" y="849175"/>
            <a:ext cx="216386" cy="208045"/>
          </a:xfrm>
          <a:custGeom>
            <a:avLst/>
            <a:gdLst/>
            <a:ahLst/>
            <a:cxnLst>
              <a:cxn ang="0">
                <a:pos x="wd2" y="hd2"/>
              </a:cxn>
              <a:cxn ang="5400000">
                <a:pos x="wd2" y="hd2"/>
              </a:cxn>
              <a:cxn ang="10800000">
                <a:pos x="wd2" y="hd2"/>
              </a:cxn>
              <a:cxn ang="16200000">
                <a:pos x="wd2" y="hd2"/>
              </a:cxn>
            </a:cxnLst>
            <a:rect l="0" t="0" r="r" b="b"/>
            <a:pathLst>
              <a:path w="21600" h="21600" extrusionOk="0">
                <a:moveTo>
                  <a:pt x="21282" y="18073"/>
                </a:moveTo>
                <a:cubicBezTo>
                  <a:pt x="20965" y="19837"/>
                  <a:pt x="20012" y="21159"/>
                  <a:pt x="18741" y="21159"/>
                </a:cubicBezTo>
                <a:cubicBezTo>
                  <a:pt x="16200" y="21600"/>
                  <a:pt x="13341" y="21600"/>
                  <a:pt x="10800" y="21600"/>
                </a:cubicBezTo>
                <a:cubicBezTo>
                  <a:pt x="7941" y="21600"/>
                  <a:pt x="5400" y="21600"/>
                  <a:pt x="2541" y="21159"/>
                </a:cubicBezTo>
                <a:cubicBezTo>
                  <a:pt x="1588" y="21159"/>
                  <a:pt x="635" y="19837"/>
                  <a:pt x="318" y="18073"/>
                </a:cubicBezTo>
                <a:cubicBezTo>
                  <a:pt x="0" y="15869"/>
                  <a:pt x="0" y="13224"/>
                  <a:pt x="0" y="11020"/>
                </a:cubicBezTo>
                <a:cubicBezTo>
                  <a:pt x="0" y="8376"/>
                  <a:pt x="0" y="6171"/>
                  <a:pt x="318" y="3527"/>
                </a:cubicBezTo>
                <a:cubicBezTo>
                  <a:pt x="635" y="2204"/>
                  <a:pt x="1588" y="882"/>
                  <a:pt x="2541" y="441"/>
                </a:cubicBezTo>
                <a:cubicBezTo>
                  <a:pt x="5400" y="0"/>
                  <a:pt x="7941" y="0"/>
                  <a:pt x="10800" y="0"/>
                </a:cubicBezTo>
                <a:cubicBezTo>
                  <a:pt x="13341" y="0"/>
                  <a:pt x="16200" y="0"/>
                  <a:pt x="18741" y="441"/>
                </a:cubicBezTo>
                <a:cubicBezTo>
                  <a:pt x="20012" y="882"/>
                  <a:pt x="20965" y="2204"/>
                  <a:pt x="21282" y="3527"/>
                </a:cubicBezTo>
                <a:cubicBezTo>
                  <a:pt x="21600" y="6171"/>
                  <a:pt x="21600" y="8376"/>
                  <a:pt x="21600" y="11020"/>
                </a:cubicBezTo>
                <a:cubicBezTo>
                  <a:pt x="21600" y="13224"/>
                  <a:pt x="21600" y="15869"/>
                  <a:pt x="21282" y="18073"/>
                </a:cubicBezTo>
                <a:close/>
                <a:moveTo>
                  <a:pt x="14929" y="10139"/>
                </a:moveTo>
                <a:cubicBezTo>
                  <a:pt x="8894" y="4849"/>
                  <a:pt x="8894" y="4849"/>
                  <a:pt x="8894" y="4849"/>
                </a:cubicBezTo>
                <a:cubicBezTo>
                  <a:pt x="8576" y="4408"/>
                  <a:pt x="8259" y="4408"/>
                  <a:pt x="7941" y="4408"/>
                </a:cubicBezTo>
                <a:cubicBezTo>
                  <a:pt x="7941" y="4849"/>
                  <a:pt x="7624" y="5290"/>
                  <a:pt x="7624" y="5731"/>
                </a:cubicBezTo>
                <a:cubicBezTo>
                  <a:pt x="7624" y="16310"/>
                  <a:pt x="7624" y="16310"/>
                  <a:pt x="7624" y="16310"/>
                </a:cubicBezTo>
                <a:cubicBezTo>
                  <a:pt x="7624" y="16751"/>
                  <a:pt x="7941" y="17192"/>
                  <a:pt x="7941" y="17192"/>
                </a:cubicBezTo>
                <a:cubicBezTo>
                  <a:pt x="8259" y="17192"/>
                  <a:pt x="8259" y="17192"/>
                  <a:pt x="8259" y="17192"/>
                </a:cubicBezTo>
                <a:cubicBezTo>
                  <a:pt x="8576" y="17192"/>
                  <a:pt x="8576" y="17192"/>
                  <a:pt x="8894" y="17192"/>
                </a:cubicBezTo>
                <a:cubicBezTo>
                  <a:pt x="14929" y="11902"/>
                  <a:pt x="14929" y="11902"/>
                  <a:pt x="14929" y="11902"/>
                </a:cubicBezTo>
                <a:cubicBezTo>
                  <a:pt x="15247" y="11461"/>
                  <a:pt x="15247" y="11461"/>
                  <a:pt x="15247" y="11020"/>
                </a:cubicBezTo>
                <a:cubicBezTo>
                  <a:pt x="15247" y="10580"/>
                  <a:pt x="15247" y="10139"/>
                  <a:pt x="14929" y="10139"/>
                </a:cubicBezTo>
                <a:close/>
              </a:path>
            </a:pathLst>
          </a:custGeom>
          <a:solidFill>
            <a:srgbClr val="686976"/>
          </a:solidFill>
          <a:ln w="3175">
            <a:miter lim="400000"/>
          </a:ln>
        </p:spPr>
        <p:txBody>
          <a:bodyPr lIns="34289" rIns="34289"/>
          <a:lstStyle/>
          <a:p>
            <a:pPr algn="l" defTabSz="342900">
              <a:defRPr sz="2400">
                <a:solidFill>
                  <a:srgbClr val="686876"/>
                </a:solidFill>
                <a:latin typeface="Calibri"/>
                <a:ea typeface="Calibri"/>
                <a:cs typeface="Calibri"/>
                <a:sym typeface="Calibri"/>
              </a:defRPr>
            </a:pPr>
            <a:endParaRPr sz="1800"/>
          </a:p>
        </p:txBody>
      </p:sp>
      <p:sp>
        <p:nvSpPr>
          <p:cNvPr id="45" name="Shape 45"/>
          <p:cNvSpPr>
            <a:spLocks noGrp="1"/>
          </p:cNvSpPr>
          <p:nvPr>
            <p:ph type="sldNum" sz="quarter" idx="2"/>
          </p:nvPr>
        </p:nvSpPr>
        <p:spPr>
          <a:prstGeom prst="rect">
            <a:avLst/>
          </a:prstGeom>
        </p:spPr>
        <p:txBody>
          <a:bodyPr/>
          <a:lstStyle>
            <a:lvl1pPr>
              <a:defRPr>
                <a:solidFill>
                  <a:srgbClr val="F4F5F7"/>
                </a:solidFill>
              </a:defRPr>
            </a:lvl1pPr>
          </a:lstStyle>
          <a:p>
            <a:fld id="{86CB4B4D-7CA3-9044-876B-883B54F8677D}" type="slidenum">
              <a:rPr/>
              <a:t>‹#›</a:t>
            </a:fld>
            <a:endParaRPr/>
          </a:p>
        </p:txBody>
      </p:sp>
      <p:sp>
        <p:nvSpPr>
          <p:cNvPr id="46" name="Shape 46"/>
          <p:cNvSpPr/>
          <p:nvPr/>
        </p:nvSpPr>
        <p:spPr>
          <a:xfrm>
            <a:off x="17308054" y="1371249"/>
            <a:ext cx="1227386" cy="1"/>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sp>
        <p:nvSpPr>
          <p:cNvPr id="3" name="Picture Placeholder 2"/>
          <p:cNvSpPr>
            <a:spLocks noGrp="1"/>
          </p:cNvSpPr>
          <p:nvPr>
            <p:ph type="pic" sz="quarter" idx="10"/>
          </p:nvPr>
        </p:nvSpPr>
        <p:spPr>
          <a:xfrm>
            <a:off x="3094196" y="3881755"/>
            <a:ext cx="1981200" cy="2641600"/>
          </a:xfrm>
        </p:spPr>
        <p:txBody>
          <a:bodyPr/>
          <a:lstStyle/>
          <a:p>
            <a:endParaRPr lang="en-US"/>
          </a:p>
        </p:txBody>
      </p:sp>
      <p:sp>
        <p:nvSpPr>
          <p:cNvPr id="12" name="Picture Placeholder 2"/>
          <p:cNvSpPr>
            <a:spLocks noGrp="1"/>
          </p:cNvSpPr>
          <p:nvPr>
            <p:ph type="pic" sz="quarter" idx="11"/>
          </p:nvPr>
        </p:nvSpPr>
        <p:spPr>
          <a:xfrm>
            <a:off x="5646896" y="3881755"/>
            <a:ext cx="1981200" cy="2641600"/>
          </a:xfrm>
        </p:spPr>
        <p:txBody>
          <a:bodyPr/>
          <a:lstStyle/>
          <a:p>
            <a:endParaRPr lang="en-US"/>
          </a:p>
        </p:txBody>
      </p:sp>
      <p:sp>
        <p:nvSpPr>
          <p:cNvPr id="13" name="Picture Placeholder 2"/>
          <p:cNvSpPr>
            <a:spLocks noGrp="1"/>
          </p:cNvSpPr>
          <p:nvPr>
            <p:ph type="pic" sz="quarter" idx="12"/>
          </p:nvPr>
        </p:nvSpPr>
        <p:spPr>
          <a:xfrm>
            <a:off x="8199596" y="3881755"/>
            <a:ext cx="1981200" cy="2641600"/>
          </a:xfrm>
        </p:spPr>
        <p:txBody>
          <a:bodyPr/>
          <a:lstStyle/>
          <a:p>
            <a:endParaRPr lang="en-US"/>
          </a:p>
        </p:txBody>
      </p:sp>
      <p:sp>
        <p:nvSpPr>
          <p:cNvPr id="14" name="Picture Placeholder 2"/>
          <p:cNvSpPr>
            <a:spLocks noGrp="1"/>
          </p:cNvSpPr>
          <p:nvPr>
            <p:ph type="pic" sz="quarter" idx="13"/>
          </p:nvPr>
        </p:nvSpPr>
        <p:spPr>
          <a:xfrm>
            <a:off x="10752296" y="3881755"/>
            <a:ext cx="1981200" cy="2641600"/>
          </a:xfrm>
        </p:spPr>
        <p:txBody>
          <a:bodyPr/>
          <a:lstStyle/>
          <a:p>
            <a:endParaRPr lang="en-US"/>
          </a:p>
        </p:txBody>
      </p:sp>
      <p:sp>
        <p:nvSpPr>
          <p:cNvPr id="15" name="Picture Placeholder 2"/>
          <p:cNvSpPr>
            <a:spLocks noGrp="1"/>
          </p:cNvSpPr>
          <p:nvPr>
            <p:ph type="pic" sz="quarter" idx="14"/>
          </p:nvPr>
        </p:nvSpPr>
        <p:spPr>
          <a:xfrm>
            <a:off x="13304996" y="3881755"/>
            <a:ext cx="1981200" cy="2641600"/>
          </a:xfrm>
        </p:spPr>
        <p:txBody>
          <a:bodyPr/>
          <a:lstStyle/>
          <a:p>
            <a:endParaRPr lang="en-US"/>
          </a:p>
        </p:txBody>
      </p:sp>
      <p:sp>
        <p:nvSpPr>
          <p:cNvPr id="16" name="Picture Placeholder 2"/>
          <p:cNvSpPr>
            <a:spLocks noGrp="1"/>
          </p:cNvSpPr>
          <p:nvPr>
            <p:ph type="pic" sz="quarter" idx="15"/>
          </p:nvPr>
        </p:nvSpPr>
        <p:spPr>
          <a:xfrm>
            <a:off x="3094196" y="7183755"/>
            <a:ext cx="1981200" cy="2641600"/>
          </a:xfrm>
        </p:spPr>
        <p:txBody>
          <a:bodyPr/>
          <a:lstStyle/>
          <a:p>
            <a:endParaRPr lang="en-US"/>
          </a:p>
        </p:txBody>
      </p:sp>
      <p:sp>
        <p:nvSpPr>
          <p:cNvPr id="17" name="Picture Placeholder 2"/>
          <p:cNvSpPr>
            <a:spLocks noGrp="1"/>
          </p:cNvSpPr>
          <p:nvPr>
            <p:ph type="pic" sz="quarter" idx="16"/>
          </p:nvPr>
        </p:nvSpPr>
        <p:spPr>
          <a:xfrm>
            <a:off x="5646896" y="7183755"/>
            <a:ext cx="1981200" cy="2641600"/>
          </a:xfrm>
        </p:spPr>
        <p:txBody>
          <a:bodyPr/>
          <a:lstStyle/>
          <a:p>
            <a:endParaRPr lang="en-US"/>
          </a:p>
        </p:txBody>
      </p:sp>
      <p:sp>
        <p:nvSpPr>
          <p:cNvPr id="18" name="Picture Placeholder 2"/>
          <p:cNvSpPr>
            <a:spLocks noGrp="1"/>
          </p:cNvSpPr>
          <p:nvPr>
            <p:ph type="pic" sz="quarter" idx="17"/>
          </p:nvPr>
        </p:nvSpPr>
        <p:spPr>
          <a:xfrm>
            <a:off x="8199596" y="7183755"/>
            <a:ext cx="1981200" cy="2641600"/>
          </a:xfrm>
        </p:spPr>
        <p:txBody>
          <a:bodyPr/>
          <a:lstStyle/>
          <a:p>
            <a:endParaRPr lang="en-US"/>
          </a:p>
        </p:txBody>
      </p:sp>
      <p:sp>
        <p:nvSpPr>
          <p:cNvPr id="19" name="Picture Placeholder 2"/>
          <p:cNvSpPr>
            <a:spLocks noGrp="1"/>
          </p:cNvSpPr>
          <p:nvPr>
            <p:ph type="pic" sz="quarter" idx="18"/>
          </p:nvPr>
        </p:nvSpPr>
        <p:spPr>
          <a:xfrm>
            <a:off x="10752296" y="7183755"/>
            <a:ext cx="1981200" cy="2641600"/>
          </a:xfrm>
        </p:spPr>
        <p:txBody>
          <a:bodyPr/>
          <a:lstStyle/>
          <a:p>
            <a:endParaRPr lang="en-US"/>
          </a:p>
        </p:txBody>
      </p:sp>
      <p:sp>
        <p:nvSpPr>
          <p:cNvPr id="20" name="Picture Placeholder 2"/>
          <p:cNvSpPr>
            <a:spLocks noGrp="1"/>
          </p:cNvSpPr>
          <p:nvPr>
            <p:ph type="pic" sz="quarter" idx="19"/>
          </p:nvPr>
        </p:nvSpPr>
        <p:spPr>
          <a:xfrm>
            <a:off x="13304996" y="7183755"/>
            <a:ext cx="1981200" cy="2641600"/>
          </a:xfrm>
        </p:spPr>
        <p:txBody>
          <a:bodyPr/>
          <a:lstStyle/>
          <a:p>
            <a:endParaRPr lang="en-US"/>
          </a:p>
        </p:txBody>
      </p:sp>
    </p:spTree>
    <p:extLst>
      <p:ext uri="{BB962C8B-B14F-4D97-AF65-F5344CB8AC3E}">
        <p14:creationId xmlns:p14="http://schemas.microsoft.com/office/powerpoint/2010/main" val="594452504"/>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591380" y="2279415"/>
            <a:ext cx="12362040" cy="2176835"/>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t>Title Text</a:t>
            </a:r>
          </a:p>
        </p:txBody>
      </p:sp>
      <p:sp>
        <p:nvSpPr>
          <p:cNvPr id="3" name="Shape 3"/>
          <p:cNvSpPr>
            <a:spLocks noGrp="1"/>
          </p:cNvSpPr>
          <p:nvPr>
            <p:ph type="body" idx="1"/>
          </p:nvPr>
        </p:nvSpPr>
        <p:spPr>
          <a:xfrm>
            <a:off x="1625988" y="4630044"/>
            <a:ext cx="15357269" cy="701929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p:nvPr/>
        </p:nvSpPr>
        <p:spPr>
          <a:xfrm>
            <a:off x="15874679" y="845084"/>
            <a:ext cx="203450" cy="216227"/>
          </a:xfrm>
          <a:custGeom>
            <a:avLst/>
            <a:gdLst/>
            <a:ahLst/>
            <a:cxnLst>
              <a:cxn ang="0">
                <a:pos x="wd2" y="hd2"/>
              </a:cxn>
              <a:cxn ang="5400000">
                <a:pos x="wd2" y="hd2"/>
              </a:cxn>
              <a:cxn ang="10800000">
                <a:pos x="wd2" y="hd2"/>
              </a:cxn>
              <a:cxn ang="16200000">
                <a:pos x="wd2" y="hd2"/>
              </a:cxn>
            </a:cxnLst>
            <a:rect l="0" t="0" r="r" b="b"/>
            <a:pathLst>
              <a:path w="21600" h="21600" extrusionOk="0">
                <a:moveTo>
                  <a:pt x="19237" y="5082"/>
                </a:moveTo>
                <a:cubicBezTo>
                  <a:pt x="19237" y="5506"/>
                  <a:pt x="19237" y="5929"/>
                  <a:pt x="19237" y="5929"/>
                </a:cubicBezTo>
                <a:cubicBezTo>
                  <a:pt x="19237" y="13129"/>
                  <a:pt x="14850" y="21600"/>
                  <a:pt x="6750" y="21600"/>
                </a:cubicBezTo>
                <a:cubicBezTo>
                  <a:pt x="4388" y="21600"/>
                  <a:pt x="2025" y="20753"/>
                  <a:pt x="0" y="19059"/>
                </a:cubicBezTo>
                <a:cubicBezTo>
                  <a:pt x="338" y="19059"/>
                  <a:pt x="675" y="19059"/>
                  <a:pt x="1013" y="19059"/>
                </a:cubicBezTo>
                <a:cubicBezTo>
                  <a:pt x="3038" y="19059"/>
                  <a:pt x="5063" y="18212"/>
                  <a:pt x="6413" y="16941"/>
                </a:cubicBezTo>
                <a:cubicBezTo>
                  <a:pt x="4725" y="16941"/>
                  <a:pt x="3038" y="15247"/>
                  <a:pt x="2363" y="13129"/>
                </a:cubicBezTo>
                <a:cubicBezTo>
                  <a:pt x="2700" y="13129"/>
                  <a:pt x="3038" y="13129"/>
                  <a:pt x="3375" y="13129"/>
                </a:cubicBezTo>
                <a:cubicBezTo>
                  <a:pt x="3713" y="13129"/>
                  <a:pt x="4050" y="13129"/>
                  <a:pt x="4388" y="13129"/>
                </a:cubicBezTo>
                <a:cubicBezTo>
                  <a:pt x="2363" y="12282"/>
                  <a:pt x="1013" y="10165"/>
                  <a:pt x="1013" y="7624"/>
                </a:cubicBezTo>
                <a:cubicBezTo>
                  <a:pt x="1013" y="7624"/>
                  <a:pt x="1013" y="7624"/>
                  <a:pt x="1013" y="7624"/>
                </a:cubicBezTo>
                <a:cubicBezTo>
                  <a:pt x="1688" y="8047"/>
                  <a:pt x="2363" y="8047"/>
                  <a:pt x="3038" y="8047"/>
                </a:cubicBezTo>
                <a:cubicBezTo>
                  <a:pt x="1688" y="7200"/>
                  <a:pt x="1013" y="5506"/>
                  <a:pt x="1013" y="3812"/>
                </a:cubicBezTo>
                <a:cubicBezTo>
                  <a:pt x="1013" y="2541"/>
                  <a:pt x="1350" y="1694"/>
                  <a:pt x="1688" y="847"/>
                </a:cubicBezTo>
                <a:cubicBezTo>
                  <a:pt x="3713" y="4235"/>
                  <a:pt x="7088" y="6353"/>
                  <a:pt x="10463" y="6776"/>
                </a:cubicBezTo>
                <a:cubicBezTo>
                  <a:pt x="10463" y="6353"/>
                  <a:pt x="10463" y="5929"/>
                  <a:pt x="10463" y="5506"/>
                </a:cubicBezTo>
                <a:cubicBezTo>
                  <a:pt x="10463" y="2118"/>
                  <a:pt x="12487" y="0"/>
                  <a:pt x="14850" y="0"/>
                </a:cubicBezTo>
                <a:cubicBezTo>
                  <a:pt x="16200" y="0"/>
                  <a:pt x="17212" y="424"/>
                  <a:pt x="18225" y="1694"/>
                </a:cubicBezTo>
                <a:cubicBezTo>
                  <a:pt x="18900" y="1271"/>
                  <a:pt x="19912" y="847"/>
                  <a:pt x="20925" y="424"/>
                </a:cubicBezTo>
                <a:cubicBezTo>
                  <a:pt x="20587" y="1694"/>
                  <a:pt x="19912" y="2541"/>
                  <a:pt x="18900" y="3388"/>
                </a:cubicBezTo>
                <a:cubicBezTo>
                  <a:pt x="19912" y="2965"/>
                  <a:pt x="20587" y="2965"/>
                  <a:pt x="21600" y="2541"/>
                </a:cubicBezTo>
                <a:cubicBezTo>
                  <a:pt x="20925" y="3388"/>
                  <a:pt x="20250" y="4659"/>
                  <a:pt x="19237" y="5082"/>
                </a:cubicBezTo>
                <a:close/>
              </a:path>
            </a:pathLst>
          </a:custGeom>
          <a:solidFill>
            <a:srgbClr val="A6A7AC"/>
          </a:solidFill>
          <a:ln w="3175">
            <a:miter lim="400000"/>
          </a:ln>
        </p:spPr>
        <p:txBody>
          <a:bodyPr lIns="34289" rIns="34289"/>
          <a:lstStyle/>
          <a:p>
            <a:pPr algn="l" defTabSz="342900">
              <a:defRPr sz="2400">
                <a:latin typeface="Calibri"/>
                <a:ea typeface="Calibri"/>
                <a:cs typeface="Calibri"/>
                <a:sym typeface="Calibri"/>
              </a:defRPr>
            </a:pPr>
            <a:endParaRPr sz="1800"/>
          </a:p>
        </p:txBody>
      </p:sp>
      <p:sp>
        <p:nvSpPr>
          <p:cNvPr id="5" name="Shape 5"/>
          <p:cNvSpPr/>
          <p:nvPr/>
        </p:nvSpPr>
        <p:spPr>
          <a:xfrm>
            <a:off x="15521050" y="810684"/>
            <a:ext cx="112046" cy="285027"/>
          </a:xfrm>
          <a:custGeom>
            <a:avLst/>
            <a:gdLst/>
            <a:ahLst/>
            <a:cxnLst>
              <a:cxn ang="0">
                <a:pos x="wd2" y="hd2"/>
              </a:cxn>
              <a:cxn ang="5400000">
                <a:pos x="wd2" y="hd2"/>
              </a:cxn>
              <a:cxn ang="10800000">
                <a:pos x="wd2" y="hd2"/>
              </a:cxn>
              <a:cxn ang="16200000">
                <a:pos x="wd2" y="hd2"/>
              </a:cxn>
            </a:cxnLst>
            <a:rect l="0" t="0" r="r" b="b"/>
            <a:pathLst>
              <a:path w="21600" h="21600" extrusionOk="0">
                <a:moveTo>
                  <a:pt x="21600" y="3546"/>
                </a:moveTo>
                <a:cubicBezTo>
                  <a:pt x="17897" y="3546"/>
                  <a:pt x="17897" y="3546"/>
                  <a:pt x="17897" y="3546"/>
                </a:cubicBezTo>
                <a:cubicBezTo>
                  <a:pt x="14811" y="3546"/>
                  <a:pt x="14194" y="4513"/>
                  <a:pt x="14194" y="5481"/>
                </a:cubicBezTo>
                <a:cubicBezTo>
                  <a:pt x="14194" y="8060"/>
                  <a:pt x="14194" y="8060"/>
                  <a:pt x="14194" y="8060"/>
                </a:cubicBezTo>
                <a:cubicBezTo>
                  <a:pt x="21600" y="8060"/>
                  <a:pt x="21600" y="8060"/>
                  <a:pt x="21600" y="8060"/>
                </a:cubicBezTo>
                <a:cubicBezTo>
                  <a:pt x="20366" y="11928"/>
                  <a:pt x="20366" y="11928"/>
                  <a:pt x="20366" y="11928"/>
                </a:cubicBezTo>
                <a:cubicBezTo>
                  <a:pt x="14194" y="11928"/>
                  <a:pt x="14194" y="11928"/>
                  <a:pt x="14194" y="11928"/>
                </a:cubicBezTo>
                <a:cubicBezTo>
                  <a:pt x="14194" y="21600"/>
                  <a:pt x="14194" y="21600"/>
                  <a:pt x="14194" y="21600"/>
                </a:cubicBezTo>
                <a:cubicBezTo>
                  <a:pt x="6789" y="21600"/>
                  <a:pt x="6789" y="21600"/>
                  <a:pt x="6789" y="21600"/>
                </a:cubicBezTo>
                <a:cubicBezTo>
                  <a:pt x="6789" y="11928"/>
                  <a:pt x="6789" y="11928"/>
                  <a:pt x="6789" y="11928"/>
                </a:cubicBezTo>
                <a:cubicBezTo>
                  <a:pt x="0" y="11928"/>
                  <a:pt x="0" y="11928"/>
                  <a:pt x="0" y="11928"/>
                </a:cubicBezTo>
                <a:cubicBezTo>
                  <a:pt x="0" y="8060"/>
                  <a:pt x="0" y="8060"/>
                  <a:pt x="0" y="8060"/>
                </a:cubicBezTo>
                <a:cubicBezTo>
                  <a:pt x="6789" y="8060"/>
                  <a:pt x="6789" y="8060"/>
                  <a:pt x="6789" y="8060"/>
                </a:cubicBezTo>
                <a:cubicBezTo>
                  <a:pt x="6789" y="5158"/>
                  <a:pt x="6789" y="5158"/>
                  <a:pt x="6789" y="5158"/>
                </a:cubicBezTo>
                <a:cubicBezTo>
                  <a:pt x="6789" y="1934"/>
                  <a:pt x="10491" y="0"/>
                  <a:pt x="16046" y="0"/>
                </a:cubicBezTo>
                <a:cubicBezTo>
                  <a:pt x="18514" y="0"/>
                  <a:pt x="20983" y="322"/>
                  <a:pt x="21600" y="322"/>
                </a:cubicBezTo>
                <a:lnTo>
                  <a:pt x="21600" y="3546"/>
                </a:lnTo>
                <a:close/>
              </a:path>
            </a:pathLst>
          </a:custGeom>
          <a:solidFill>
            <a:srgbClr val="A6A7AC"/>
          </a:solidFill>
          <a:ln w="3175">
            <a:miter lim="400000"/>
          </a:ln>
        </p:spPr>
        <p:txBody>
          <a:bodyPr lIns="34289" rIns="34289"/>
          <a:lstStyle/>
          <a:p>
            <a:pPr algn="l" defTabSz="342900">
              <a:defRPr sz="2400">
                <a:latin typeface="Calibri"/>
                <a:ea typeface="Calibri"/>
                <a:cs typeface="Calibri"/>
                <a:sym typeface="Calibri"/>
              </a:defRPr>
            </a:pPr>
            <a:endParaRPr sz="1800"/>
          </a:p>
        </p:txBody>
      </p:sp>
      <p:sp>
        <p:nvSpPr>
          <p:cNvPr id="6" name="Shape 6"/>
          <p:cNvSpPr/>
          <p:nvPr/>
        </p:nvSpPr>
        <p:spPr>
          <a:xfrm>
            <a:off x="16312436" y="819735"/>
            <a:ext cx="126594" cy="2669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900" y="1029"/>
                  <a:pt x="18900" y="1029"/>
                  <a:pt x="18900" y="1029"/>
                </a:cubicBezTo>
                <a:cubicBezTo>
                  <a:pt x="16200" y="1029"/>
                  <a:pt x="16200" y="1029"/>
                  <a:pt x="16200" y="1029"/>
                </a:cubicBezTo>
                <a:cubicBezTo>
                  <a:pt x="17820" y="2057"/>
                  <a:pt x="19440" y="3086"/>
                  <a:pt x="19440" y="4800"/>
                </a:cubicBezTo>
                <a:cubicBezTo>
                  <a:pt x="19440" y="8229"/>
                  <a:pt x="14580" y="8571"/>
                  <a:pt x="14580" y="10286"/>
                </a:cubicBezTo>
                <a:cubicBezTo>
                  <a:pt x="14580" y="12000"/>
                  <a:pt x="20520" y="12686"/>
                  <a:pt x="20520" y="16114"/>
                </a:cubicBezTo>
                <a:cubicBezTo>
                  <a:pt x="20520" y="17143"/>
                  <a:pt x="20520" y="17829"/>
                  <a:pt x="19980" y="18514"/>
                </a:cubicBezTo>
                <a:cubicBezTo>
                  <a:pt x="17820" y="20914"/>
                  <a:pt x="12960" y="21600"/>
                  <a:pt x="9180" y="21600"/>
                </a:cubicBezTo>
                <a:cubicBezTo>
                  <a:pt x="6480" y="21600"/>
                  <a:pt x="2700" y="20914"/>
                  <a:pt x="540" y="19200"/>
                </a:cubicBezTo>
                <a:cubicBezTo>
                  <a:pt x="0" y="18857"/>
                  <a:pt x="0" y="18171"/>
                  <a:pt x="0" y="17486"/>
                </a:cubicBezTo>
                <a:cubicBezTo>
                  <a:pt x="0" y="16114"/>
                  <a:pt x="1620" y="14743"/>
                  <a:pt x="3240" y="14057"/>
                </a:cubicBezTo>
                <a:cubicBezTo>
                  <a:pt x="5940" y="13029"/>
                  <a:pt x="8640" y="13029"/>
                  <a:pt x="11340" y="12686"/>
                </a:cubicBezTo>
                <a:cubicBezTo>
                  <a:pt x="10800" y="12000"/>
                  <a:pt x="10260" y="11657"/>
                  <a:pt x="10260" y="10971"/>
                </a:cubicBezTo>
                <a:cubicBezTo>
                  <a:pt x="10260" y="10286"/>
                  <a:pt x="10260" y="9943"/>
                  <a:pt x="10800" y="9600"/>
                </a:cubicBezTo>
                <a:cubicBezTo>
                  <a:pt x="10260" y="9943"/>
                  <a:pt x="9720" y="9943"/>
                  <a:pt x="9180" y="9943"/>
                </a:cubicBezTo>
                <a:cubicBezTo>
                  <a:pt x="5400" y="9943"/>
                  <a:pt x="2160" y="7886"/>
                  <a:pt x="2160" y="5486"/>
                </a:cubicBezTo>
                <a:cubicBezTo>
                  <a:pt x="2160" y="3771"/>
                  <a:pt x="3240" y="2400"/>
                  <a:pt x="4860" y="1714"/>
                </a:cubicBezTo>
                <a:cubicBezTo>
                  <a:pt x="7020" y="343"/>
                  <a:pt x="10260" y="0"/>
                  <a:pt x="12960" y="0"/>
                </a:cubicBezTo>
                <a:lnTo>
                  <a:pt x="21600" y="0"/>
                </a:lnTo>
                <a:close/>
                <a:moveTo>
                  <a:pt x="12960" y="13714"/>
                </a:moveTo>
                <a:cubicBezTo>
                  <a:pt x="12960" y="13714"/>
                  <a:pt x="12420" y="13714"/>
                  <a:pt x="11880" y="13714"/>
                </a:cubicBezTo>
                <a:cubicBezTo>
                  <a:pt x="8640" y="13714"/>
                  <a:pt x="3780" y="14400"/>
                  <a:pt x="3780" y="16800"/>
                </a:cubicBezTo>
                <a:cubicBezTo>
                  <a:pt x="3780" y="19543"/>
                  <a:pt x="8100" y="20229"/>
                  <a:pt x="11340" y="20229"/>
                </a:cubicBezTo>
                <a:cubicBezTo>
                  <a:pt x="14580" y="20229"/>
                  <a:pt x="17820" y="19543"/>
                  <a:pt x="17820" y="17486"/>
                </a:cubicBezTo>
                <a:cubicBezTo>
                  <a:pt x="17820" y="15429"/>
                  <a:pt x="15120" y="14400"/>
                  <a:pt x="12960" y="13714"/>
                </a:cubicBezTo>
                <a:close/>
                <a:moveTo>
                  <a:pt x="9720" y="1029"/>
                </a:moveTo>
                <a:cubicBezTo>
                  <a:pt x="8640" y="1029"/>
                  <a:pt x="7560" y="1371"/>
                  <a:pt x="7020" y="2057"/>
                </a:cubicBezTo>
                <a:cubicBezTo>
                  <a:pt x="5940" y="2400"/>
                  <a:pt x="5940" y="3086"/>
                  <a:pt x="5940" y="4114"/>
                </a:cubicBezTo>
                <a:cubicBezTo>
                  <a:pt x="5940" y="5829"/>
                  <a:pt x="7560" y="8914"/>
                  <a:pt x="11340" y="8914"/>
                </a:cubicBezTo>
                <a:cubicBezTo>
                  <a:pt x="12420" y="8914"/>
                  <a:pt x="13500" y="8571"/>
                  <a:pt x="14580" y="8229"/>
                </a:cubicBezTo>
                <a:cubicBezTo>
                  <a:pt x="15120" y="7543"/>
                  <a:pt x="15660" y="6857"/>
                  <a:pt x="15660" y="6171"/>
                </a:cubicBezTo>
                <a:cubicBezTo>
                  <a:pt x="15660" y="4114"/>
                  <a:pt x="13500" y="1029"/>
                  <a:pt x="9720" y="1029"/>
                </a:cubicBezTo>
                <a:close/>
              </a:path>
            </a:pathLst>
          </a:custGeom>
          <a:solidFill>
            <a:srgbClr val="A6A7AC"/>
          </a:solidFill>
          <a:ln w="3175">
            <a:miter lim="400000"/>
          </a:ln>
        </p:spPr>
        <p:txBody>
          <a:bodyPr lIns="34289" rIns="34289"/>
          <a:lstStyle/>
          <a:p>
            <a:pPr algn="l" defTabSz="342900">
              <a:defRPr sz="2400">
                <a:latin typeface="Calibri"/>
                <a:ea typeface="Calibri"/>
                <a:cs typeface="Calibri"/>
                <a:sym typeface="Calibri"/>
              </a:defRPr>
            </a:pPr>
            <a:endParaRPr sz="1800"/>
          </a:p>
        </p:txBody>
      </p:sp>
      <p:sp>
        <p:nvSpPr>
          <p:cNvPr id="7" name="Shape 7"/>
          <p:cNvSpPr/>
          <p:nvPr/>
        </p:nvSpPr>
        <p:spPr>
          <a:xfrm>
            <a:off x="16666871" y="849175"/>
            <a:ext cx="216386" cy="208045"/>
          </a:xfrm>
          <a:custGeom>
            <a:avLst/>
            <a:gdLst/>
            <a:ahLst/>
            <a:cxnLst>
              <a:cxn ang="0">
                <a:pos x="wd2" y="hd2"/>
              </a:cxn>
              <a:cxn ang="5400000">
                <a:pos x="wd2" y="hd2"/>
              </a:cxn>
              <a:cxn ang="10800000">
                <a:pos x="wd2" y="hd2"/>
              </a:cxn>
              <a:cxn ang="16200000">
                <a:pos x="wd2" y="hd2"/>
              </a:cxn>
            </a:cxnLst>
            <a:rect l="0" t="0" r="r" b="b"/>
            <a:pathLst>
              <a:path w="21600" h="21600" extrusionOk="0">
                <a:moveTo>
                  <a:pt x="21282" y="18073"/>
                </a:moveTo>
                <a:cubicBezTo>
                  <a:pt x="20965" y="19837"/>
                  <a:pt x="20012" y="21159"/>
                  <a:pt x="18741" y="21159"/>
                </a:cubicBezTo>
                <a:cubicBezTo>
                  <a:pt x="16200" y="21600"/>
                  <a:pt x="13341" y="21600"/>
                  <a:pt x="10800" y="21600"/>
                </a:cubicBezTo>
                <a:cubicBezTo>
                  <a:pt x="7941" y="21600"/>
                  <a:pt x="5400" y="21600"/>
                  <a:pt x="2541" y="21159"/>
                </a:cubicBezTo>
                <a:cubicBezTo>
                  <a:pt x="1588" y="21159"/>
                  <a:pt x="635" y="19837"/>
                  <a:pt x="318" y="18073"/>
                </a:cubicBezTo>
                <a:cubicBezTo>
                  <a:pt x="0" y="15869"/>
                  <a:pt x="0" y="13224"/>
                  <a:pt x="0" y="11020"/>
                </a:cubicBezTo>
                <a:cubicBezTo>
                  <a:pt x="0" y="8376"/>
                  <a:pt x="0" y="6171"/>
                  <a:pt x="318" y="3527"/>
                </a:cubicBezTo>
                <a:cubicBezTo>
                  <a:pt x="635" y="2204"/>
                  <a:pt x="1588" y="882"/>
                  <a:pt x="2541" y="441"/>
                </a:cubicBezTo>
                <a:cubicBezTo>
                  <a:pt x="5400" y="0"/>
                  <a:pt x="7941" y="0"/>
                  <a:pt x="10800" y="0"/>
                </a:cubicBezTo>
                <a:cubicBezTo>
                  <a:pt x="13341" y="0"/>
                  <a:pt x="16200" y="0"/>
                  <a:pt x="18741" y="441"/>
                </a:cubicBezTo>
                <a:cubicBezTo>
                  <a:pt x="20012" y="882"/>
                  <a:pt x="20965" y="2204"/>
                  <a:pt x="21282" y="3527"/>
                </a:cubicBezTo>
                <a:cubicBezTo>
                  <a:pt x="21600" y="6171"/>
                  <a:pt x="21600" y="8376"/>
                  <a:pt x="21600" y="11020"/>
                </a:cubicBezTo>
                <a:cubicBezTo>
                  <a:pt x="21600" y="13224"/>
                  <a:pt x="21600" y="15869"/>
                  <a:pt x="21282" y="18073"/>
                </a:cubicBezTo>
                <a:close/>
                <a:moveTo>
                  <a:pt x="14929" y="10139"/>
                </a:moveTo>
                <a:cubicBezTo>
                  <a:pt x="8894" y="4849"/>
                  <a:pt x="8894" y="4849"/>
                  <a:pt x="8894" y="4849"/>
                </a:cubicBezTo>
                <a:cubicBezTo>
                  <a:pt x="8576" y="4408"/>
                  <a:pt x="8259" y="4408"/>
                  <a:pt x="7941" y="4408"/>
                </a:cubicBezTo>
                <a:cubicBezTo>
                  <a:pt x="7941" y="4849"/>
                  <a:pt x="7624" y="5290"/>
                  <a:pt x="7624" y="5731"/>
                </a:cubicBezTo>
                <a:cubicBezTo>
                  <a:pt x="7624" y="16310"/>
                  <a:pt x="7624" y="16310"/>
                  <a:pt x="7624" y="16310"/>
                </a:cubicBezTo>
                <a:cubicBezTo>
                  <a:pt x="7624" y="16751"/>
                  <a:pt x="7941" y="17192"/>
                  <a:pt x="7941" y="17192"/>
                </a:cubicBezTo>
                <a:cubicBezTo>
                  <a:pt x="8259" y="17192"/>
                  <a:pt x="8259" y="17192"/>
                  <a:pt x="8259" y="17192"/>
                </a:cubicBezTo>
                <a:cubicBezTo>
                  <a:pt x="8576" y="17192"/>
                  <a:pt x="8576" y="17192"/>
                  <a:pt x="8894" y="17192"/>
                </a:cubicBezTo>
                <a:cubicBezTo>
                  <a:pt x="14929" y="11902"/>
                  <a:pt x="14929" y="11902"/>
                  <a:pt x="14929" y="11902"/>
                </a:cubicBezTo>
                <a:cubicBezTo>
                  <a:pt x="15247" y="11461"/>
                  <a:pt x="15247" y="11461"/>
                  <a:pt x="15247" y="11020"/>
                </a:cubicBezTo>
                <a:cubicBezTo>
                  <a:pt x="15247" y="10580"/>
                  <a:pt x="15247" y="10139"/>
                  <a:pt x="14929" y="10139"/>
                </a:cubicBezTo>
                <a:close/>
              </a:path>
            </a:pathLst>
          </a:custGeom>
          <a:solidFill>
            <a:srgbClr val="A6A7AC"/>
          </a:solidFill>
          <a:ln w="3175">
            <a:miter lim="400000"/>
          </a:ln>
        </p:spPr>
        <p:txBody>
          <a:bodyPr lIns="34289" rIns="34289"/>
          <a:lstStyle/>
          <a:p>
            <a:pPr algn="l" defTabSz="342900">
              <a:defRPr sz="2400">
                <a:latin typeface="Calibri"/>
                <a:ea typeface="Calibri"/>
                <a:cs typeface="Calibri"/>
                <a:sym typeface="Calibri"/>
              </a:defRPr>
            </a:pPr>
            <a:endParaRPr sz="1800"/>
          </a:p>
        </p:txBody>
      </p:sp>
      <p:sp>
        <p:nvSpPr>
          <p:cNvPr id="8" name="Shape 8"/>
          <p:cNvSpPr>
            <a:spLocks noGrp="1"/>
          </p:cNvSpPr>
          <p:nvPr>
            <p:ph type="sldNum" sz="quarter" idx="2"/>
          </p:nvPr>
        </p:nvSpPr>
        <p:spPr>
          <a:xfrm>
            <a:off x="17277349" y="762696"/>
            <a:ext cx="455930" cy="307777"/>
          </a:xfrm>
          <a:prstGeom prst="rect">
            <a:avLst/>
          </a:prstGeom>
          <a:ln w="3175">
            <a:miter lim="400000"/>
          </a:ln>
        </p:spPr>
        <p:txBody>
          <a:bodyPr lIns="38100" tIns="38100" rIns="38100" bIns="38100">
            <a:spAutoFit/>
          </a:bodyPr>
          <a:lstStyle>
            <a:lvl1pPr algn="l">
              <a:defRPr sz="1500" cap="all" spc="300">
                <a:solidFill>
                  <a:srgbClr val="393941"/>
                </a:solidFill>
                <a:latin typeface="+mn-lt"/>
                <a:ea typeface="+mn-ea"/>
                <a:cs typeface="+mn-cs"/>
                <a:sym typeface="Montserrat-Regular"/>
              </a:defRPr>
            </a:lvl1pPr>
          </a:lstStyle>
          <a:p>
            <a:fld id="{86CB4B4D-7CA3-9044-876B-883B54F8677D}" type="slidenum">
              <a:rPr/>
              <a:t>‹#›</a:t>
            </a:fld>
            <a:endParaRPr/>
          </a:p>
        </p:txBody>
      </p:sp>
      <p:sp>
        <p:nvSpPr>
          <p:cNvPr id="9" name="Shape 9"/>
          <p:cNvSpPr/>
          <p:nvPr/>
        </p:nvSpPr>
        <p:spPr>
          <a:xfrm>
            <a:off x="17308054" y="1371249"/>
            <a:ext cx="1227386" cy="1"/>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3" r:id="rId3"/>
    <p:sldLayoutId id="2147483652" r:id="rId4"/>
    <p:sldLayoutId id="2147483654" r:id="rId5"/>
  </p:sldLayoutIdLst>
  <p:transition spd="med"/>
  <p:txStyles>
    <p:titleStyle>
      <a:lvl1pPr marL="0" marR="0" indent="0" algn="l" defTabSz="619125" rtl="0" latinLnBrk="0">
        <a:lnSpc>
          <a:spcPct val="80000"/>
        </a:lnSpc>
        <a:spcBef>
          <a:spcPts val="0"/>
        </a:spcBef>
        <a:spcAft>
          <a:spcPts val="0"/>
        </a:spcAft>
        <a:buClrTx/>
        <a:buSzTx/>
        <a:buFontTx/>
        <a:buNone/>
        <a:tabLst/>
        <a:defRPr sz="7500" b="1" i="0" u="none" strike="noStrike" cap="none" spc="0" baseline="0">
          <a:ln>
            <a:noFill/>
          </a:ln>
          <a:solidFill>
            <a:srgbClr val="393941"/>
          </a:solidFill>
          <a:uFillTx/>
          <a:latin typeface="Montserrat-SemiBold"/>
          <a:ea typeface="Montserrat-SemiBold"/>
          <a:cs typeface="Montserrat-SemiBold"/>
          <a:sym typeface="Montserrat-SemiBold"/>
        </a:defRPr>
      </a:lvl1pPr>
      <a:lvl2pPr marL="0" marR="0" indent="171450" algn="l" defTabSz="619125" rtl="0" latinLnBrk="0">
        <a:lnSpc>
          <a:spcPct val="80000"/>
        </a:lnSpc>
        <a:spcBef>
          <a:spcPts val="0"/>
        </a:spcBef>
        <a:spcAft>
          <a:spcPts val="0"/>
        </a:spcAft>
        <a:buClrTx/>
        <a:buSzTx/>
        <a:buFontTx/>
        <a:buNone/>
        <a:tabLst/>
        <a:defRPr sz="7500" b="1" i="0" u="none" strike="noStrike" cap="none" spc="0" baseline="0">
          <a:ln>
            <a:noFill/>
          </a:ln>
          <a:solidFill>
            <a:srgbClr val="393941"/>
          </a:solidFill>
          <a:uFillTx/>
          <a:latin typeface="Montserrat-SemiBold"/>
          <a:ea typeface="Montserrat-SemiBold"/>
          <a:cs typeface="Montserrat-SemiBold"/>
          <a:sym typeface="Montserrat-SemiBold"/>
        </a:defRPr>
      </a:lvl2pPr>
      <a:lvl3pPr marL="0" marR="0" indent="342900" algn="l" defTabSz="619125" rtl="0" latinLnBrk="0">
        <a:lnSpc>
          <a:spcPct val="80000"/>
        </a:lnSpc>
        <a:spcBef>
          <a:spcPts val="0"/>
        </a:spcBef>
        <a:spcAft>
          <a:spcPts val="0"/>
        </a:spcAft>
        <a:buClrTx/>
        <a:buSzTx/>
        <a:buFontTx/>
        <a:buNone/>
        <a:tabLst/>
        <a:defRPr sz="7500" b="1" i="0" u="none" strike="noStrike" cap="none" spc="0" baseline="0">
          <a:ln>
            <a:noFill/>
          </a:ln>
          <a:solidFill>
            <a:srgbClr val="393941"/>
          </a:solidFill>
          <a:uFillTx/>
          <a:latin typeface="Montserrat-SemiBold"/>
          <a:ea typeface="Montserrat-SemiBold"/>
          <a:cs typeface="Montserrat-SemiBold"/>
          <a:sym typeface="Montserrat-SemiBold"/>
        </a:defRPr>
      </a:lvl3pPr>
      <a:lvl4pPr marL="0" marR="0" indent="514350" algn="l" defTabSz="619125" rtl="0" latinLnBrk="0">
        <a:lnSpc>
          <a:spcPct val="80000"/>
        </a:lnSpc>
        <a:spcBef>
          <a:spcPts val="0"/>
        </a:spcBef>
        <a:spcAft>
          <a:spcPts val="0"/>
        </a:spcAft>
        <a:buClrTx/>
        <a:buSzTx/>
        <a:buFontTx/>
        <a:buNone/>
        <a:tabLst/>
        <a:defRPr sz="7500" b="1" i="0" u="none" strike="noStrike" cap="none" spc="0" baseline="0">
          <a:ln>
            <a:noFill/>
          </a:ln>
          <a:solidFill>
            <a:srgbClr val="393941"/>
          </a:solidFill>
          <a:uFillTx/>
          <a:latin typeface="Montserrat-SemiBold"/>
          <a:ea typeface="Montserrat-SemiBold"/>
          <a:cs typeface="Montserrat-SemiBold"/>
          <a:sym typeface="Montserrat-SemiBold"/>
        </a:defRPr>
      </a:lvl4pPr>
      <a:lvl5pPr marL="0" marR="0" indent="685800" algn="l" defTabSz="619125" rtl="0" latinLnBrk="0">
        <a:lnSpc>
          <a:spcPct val="80000"/>
        </a:lnSpc>
        <a:spcBef>
          <a:spcPts val="0"/>
        </a:spcBef>
        <a:spcAft>
          <a:spcPts val="0"/>
        </a:spcAft>
        <a:buClrTx/>
        <a:buSzTx/>
        <a:buFontTx/>
        <a:buNone/>
        <a:tabLst/>
        <a:defRPr sz="7500" b="1" i="0" u="none" strike="noStrike" cap="none" spc="0" baseline="0">
          <a:ln>
            <a:noFill/>
          </a:ln>
          <a:solidFill>
            <a:srgbClr val="393941"/>
          </a:solidFill>
          <a:uFillTx/>
          <a:latin typeface="Montserrat-SemiBold"/>
          <a:ea typeface="Montserrat-SemiBold"/>
          <a:cs typeface="Montserrat-SemiBold"/>
          <a:sym typeface="Montserrat-SemiBold"/>
        </a:defRPr>
      </a:lvl5pPr>
      <a:lvl6pPr marL="0" marR="0" indent="857250" algn="l" defTabSz="619125" rtl="0" latinLnBrk="0">
        <a:lnSpc>
          <a:spcPct val="80000"/>
        </a:lnSpc>
        <a:spcBef>
          <a:spcPts val="0"/>
        </a:spcBef>
        <a:spcAft>
          <a:spcPts val="0"/>
        </a:spcAft>
        <a:buClrTx/>
        <a:buSzTx/>
        <a:buFontTx/>
        <a:buNone/>
        <a:tabLst/>
        <a:defRPr sz="7500" b="1" i="0" u="none" strike="noStrike" cap="none" spc="0" baseline="0">
          <a:ln>
            <a:noFill/>
          </a:ln>
          <a:solidFill>
            <a:srgbClr val="393941"/>
          </a:solidFill>
          <a:uFillTx/>
          <a:latin typeface="Montserrat-SemiBold"/>
          <a:ea typeface="Montserrat-SemiBold"/>
          <a:cs typeface="Montserrat-SemiBold"/>
          <a:sym typeface="Montserrat-SemiBold"/>
        </a:defRPr>
      </a:lvl6pPr>
      <a:lvl7pPr marL="0" marR="0" indent="1028700" algn="l" defTabSz="619125" rtl="0" latinLnBrk="0">
        <a:lnSpc>
          <a:spcPct val="80000"/>
        </a:lnSpc>
        <a:spcBef>
          <a:spcPts val="0"/>
        </a:spcBef>
        <a:spcAft>
          <a:spcPts val="0"/>
        </a:spcAft>
        <a:buClrTx/>
        <a:buSzTx/>
        <a:buFontTx/>
        <a:buNone/>
        <a:tabLst/>
        <a:defRPr sz="7500" b="1" i="0" u="none" strike="noStrike" cap="none" spc="0" baseline="0">
          <a:ln>
            <a:noFill/>
          </a:ln>
          <a:solidFill>
            <a:srgbClr val="393941"/>
          </a:solidFill>
          <a:uFillTx/>
          <a:latin typeface="Montserrat-SemiBold"/>
          <a:ea typeface="Montserrat-SemiBold"/>
          <a:cs typeface="Montserrat-SemiBold"/>
          <a:sym typeface="Montserrat-SemiBold"/>
        </a:defRPr>
      </a:lvl7pPr>
      <a:lvl8pPr marL="0" marR="0" indent="1200150" algn="l" defTabSz="619125" rtl="0" latinLnBrk="0">
        <a:lnSpc>
          <a:spcPct val="80000"/>
        </a:lnSpc>
        <a:spcBef>
          <a:spcPts val="0"/>
        </a:spcBef>
        <a:spcAft>
          <a:spcPts val="0"/>
        </a:spcAft>
        <a:buClrTx/>
        <a:buSzTx/>
        <a:buFontTx/>
        <a:buNone/>
        <a:tabLst/>
        <a:defRPr sz="7500" b="1" i="0" u="none" strike="noStrike" cap="none" spc="0" baseline="0">
          <a:ln>
            <a:noFill/>
          </a:ln>
          <a:solidFill>
            <a:srgbClr val="393941"/>
          </a:solidFill>
          <a:uFillTx/>
          <a:latin typeface="Montserrat-SemiBold"/>
          <a:ea typeface="Montserrat-SemiBold"/>
          <a:cs typeface="Montserrat-SemiBold"/>
          <a:sym typeface="Montserrat-SemiBold"/>
        </a:defRPr>
      </a:lvl8pPr>
      <a:lvl9pPr marL="0" marR="0" indent="1371600" algn="l" defTabSz="619125" rtl="0" latinLnBrk="0">
        <a:lnSpc>
          <a:spcPct val="80000"/>
        </a:lnSpc>
        <a:spcBef>
          <a:spcPts val="0"/>
        </a:spcBef>
        <a:spcAft>
          <a:spcPts val="0"/>
        </a:spcAft>
        <a:buClrTx/>
        <a:buSzTx/>
        <a:buFontTx/>
        <a:buNone/>
        <a:tabLst/>
        <a:defRPr sz="7500" b="1" i="0" u="none" strike="noStrike" cap="none" spc="0" baseline="0">
          <a:ln>
            <a:noFill/>
          </a:ln>
          <a:solidFill>
            <a:srgbClr val="393941"/>
          </a:solidFill>
          <a:uFillTx/>
          <a:latin typeface="Montserrat-SemiBold"/>
          <a:ea typeface="Montserrat-SemiBold"/>
          <a:cs typeface="Montserrat-SemiBold"/>
          <a:sym typeface="Montserrat-SemiBold"/>
        </a:defRPr>
      </a:lvl9pPr>
    </p:titleStyle>
    <p:bodyStyle>
      <a:lvl1pPr marL="0" marR="0" indent="0" algn="just" defTabSz="619125" rtl="0" latinLnBrk="0">
        <a:lnSpc>
          <a:spcPct val="100000"/>
        </a:lnSpc>
        <a:spcBef>
          <a:spcPts val="0"/>
        </a:spcBef>
        <a:spcAft>
          <a:spcPts val="0"/>
        </a:spcAft>
        <a:buClrTx/>
        <a:buSzTx/>
        <a:buFontTx/>
        <a:buNone/>
        <a:tabLst/>
        <a:defRPr sz="1725" b="0" i="0" u="none" strike="noStrike" cap="none" spc="0" baseline="0">
          <a:ln>
            <a:noFill/>
          </a:ln>
          <a:solidFill>
            <a:srgbClr val="A6A7AC"/>
          </a:solidFill>
          <a:uFillTx/>
          <a:latin typeface="PT Sans"/>
          <a:ea typeface="PT Sans"/>
          <a:cs typeface="PT Sans"/>
          <a:sym typeface="PT Sans"/>
        </a:defRPr>
      </a:lvl1pPr>
      <a:lvl2pPr marL="0" marR="0" indent="171450" algn="just" defTabSz="619125" rtl="0" latinLnBrk="0">
        <a:lnSpc>
          <a:spcPct val="100000"/>
        </a:lnSpc>
        <a:spcBef>
          <a:spcPts val="0"/>
        </a:spcBef>
        <a:spcAft>
          <a:spcPts val="0"/>
        </a:spcAft>
        <a:buClrTx/>
        <a:buSzTx/>
        <a:buFontTx/>
        <a:buNone/>
        <a:tabLst/>
        <a:defRPr sz="1725" b="0" i="0" u="none" strike="noStrike" cap="none" spc="0" baseline="0">
          <a:ln>
            <a:noFill/>
          </a:ln>
          <a:solidFill>
            <a:srgbClr val="A6A7AC"/>
          </a:solidFill>
          <a:uFillTx/>
          <a:latin typeface="PT Sans"/>
          <a:ea typeface="PT Sans"/>
          <a:cs typeface="PT Sans"/>
          <a:sym typeface="PT Sans"/>
        </a:defRPr>
      </a:lvl2pPr>
      <a:lvl3pPr marL="0" marR="0" indent="342900" algn="just" defTabSz="619125" rtl="0" latinLnBrk="0">
        <a:lnSpc>
          <a:spcPct val="100000"/>
        </a:lnSpc>
        <a:spcBef>
          <a:spcPts val="0"/>
        </a:spcBef>
        <a:spcAft>
          <a:spcPts val="0"/>
        </a:spcAft>
        <a:buClrTx/>
        <a:buSzTx/>
        <a:buFontTx/>
        <a:buNone/>
        <a:tabLst/>
        <a:defRPr sz="1725" b="0" i="0" u="none" strike="noStrike" cap="none" spc="0" baseline="0">
          <a:ln>
            <a:noFill/>
          </a:ln>
          <a:solidFill>
            <a:srgbClr val="A6A7AC"/>
          </a:solidFill>
          <a:uFillTx/>
          <a:latin typeface="PT Sans"/>
          <a:ea typeface="PT Sans"/>
          <a:cs typeface="PT Sans"/>
          <a:sym typeface="PT Sans"/>
        </a:defRPr>
      </a:lvl3pPr>
      <a:lvl4pPr marL="0" marR="0" indent="514350" algn="just" defTabSz="619125" rtl="0" latinLnBrk="0">
        <a:lnSpc>
          <a:spcPct val="100000"/>
        </a:lnSpc>
        <a:spcBef>
          <a:spcPts val="0"/>
        </a:spcBef>
        <a:spcAft>
          <a:spcPts val="0"/>
        </a:spcAft>
        <a:buClrTx/>
        <a:buSzTx/>
        <a:buFontTx/>
        <a:buNone/>
        <a:tabLst/>
        <a:defRPr sz="1725" b="0" i="0" u="none" strike="noStrike" cap="none" spc="0" baseline="0">
          <a:ln>
            <a:noFill/>
          </a:ln>
          <a:solidFill>
            <a:srgbClr val="A6A7AC"/>
          </a:solidFill>
          <a:uFillTx/>
          <a:latin typeface="PT Sans"/>
          <a:ea typeface="PT Sans"/>
          <a:cs typeface="PT Sans"/>
          <a:sym typeface="PT Sans"/>
        </a:defRPr>
      </a:lvl4pPr>
      <a:lvl5pPr marL="0" marR="0" indent="685800" algn="just" defTabSz="619125" rtl="0" latinLnBrk="0">
        <a:lnSpc>
          <a:spcPct val="100000"/>
        </a:lnSpc>
        <a:spcBef>
          <a:spcPts val="0"/>
        </a:spcBef>
        <a:spcAft>
          <a:spcPts val="0"/>
        </a:spcAft>
        <a:buClrTx/>
        <a:buSzTx/>
        <a:buFontTx/>
        <a:buNone/>
        <a:tabLst/>
        <a:defRPr sz="1725" b="0" i="0" u="none" strike="noStrike" cap="none" spc="0" baseline="0">
          <a:ln>
            <a:noFill/>
          </a:ln>
          <a:solidFill>
            <a:srgbClr val="A6A7AC"/>
          </a:solidFill>
          <a:uFillTx/>
          <a:latin typeface="PT Sans"/>
          <a:ea typeface="PT Sans"/>
          <a:cs typeface="PT Sans"/>
          <a:sym typeface="PT Sans"/>
        </a:defRPr>
      </a:lvl5pPr>
      <a:lvl6pPr marL="0" marR="0" indent="857250" algn="just" defTabSz="619125" rtl="0" latinLnBrk="0">
        <a:lnSpc>
          <a:spcPct val="100000"/>
        </a:lnSpc>
        <a:spcBef>
          <a:spcPts val="0"/>
        </a:spcBef>
        <a:spcAft>
          <a:spcPts val="0"/>
        </a:spcAft>
        <a:buClrTx/>
        <a:buSzTx/>
        <a:buFontTx/>
        <a:buNone/>
        <a:tabLst/>
        <a:defRPr sz="1725" b="0" i="0" u="none" strike="noStrike" cap="none" spc="0" baseline="0">
          <a:ln>
            <a:noFill/>
          </a:ln>
          <a:solidFill>
            <a:srgbClr val="A6A7AC"/>
          </a:solidFill>
          <a:uFillTx/>
          <a:latin typeface="PT Sans"/>
          <a:ea typeface="PT Sans"/>
          <a:cs typeface="PT Sans"/>
          <a:sym typeface="PT Sans"/>
        </a:defRPr>
      </a:lvl6pPr>
      <a:lvl7pPr marL="0" marR="0" indent="1028700" algn="just" defTabSz="619125" rtl="0" latinLnBrk="0">
        <a:lnSpc>
          <a:spcPct val="100000"/>
        </a:lnSpc>
        <a:spcBef>
          <a:spcPts val="0"/>
        </a:spcBef>
        <a:spcAft>
          <a:spcPts val="0"/>
        </a:spcAft>
        <a:buClrTx/>
        <a:buSzTx/>
        <a:buFontTx/>
        <a:buNone/>
        <a:tabLst/>
        <a:defRPr sz="1725" b="0" i="0" u="none" strike="noStrike" cap="none" spc="0" baseline="0">
          <a:ln>
            <a:noFill/>
          </a:ln>
          <a:solidFill>
            <a:srgbClr val="A6A7AC"/>
          </a:solidFill>
          <a:uFillTx/>
          <a:latin typeface="PT Sans"/>
          <a:ea typeface="PT Sans"/>
          <a:cs typeface="PT Sans"/>
          <a:sym typeface="PT Sans"/>
        </a:defRPr>
      </a:lvl7pPr>
      <a:lvl8pPr marL="0" marR="0" indent="1200150" algn="just" defTabSz="619125" rtl="0" latinLnBrk="0">
        <a:lnSpc>
          <a:spcPct val="100000"/>
        </a:lnSpc>
        <a:spcBef>
          <a:spcPts val="0"/>
        </a:spcBef>
        <a:spcAft>
          <a:spcPts val="0"/>
        </a:spcAft>
        <a:buClrTx/>
        <a:buSzTx/>
        <a:buFontTx/>
        <a:buNone/>
        <a:tabLst/>
        <a:defRPr sz="1725" b="0" i="0" u="none" strike="noStrike" cap="none" spc="0" baseline="0">
          <a:ln>
            <a:noFill/>
          </a:ln>
          <a:solidFill>
            <a:srgbClr val="A6A7AC"/>
          </a:solidFill>
          <a:uFillTx/>
          <a:latin typeface="PT Sans"/>
          <a:ea typeface="PT Sans"/>
          <a:cs typeface="PT Sans"/>
          <a:sym typeface="PT Sans"/>
        </a:defRPr>
      </a:lvl8pPr>
      <a:lvl9pPr marL="0" marR="0" indent="1371600" algn="just" defTabSz="619125" rtl="0" latinLnBrk="0">
        <a:lnSpc>
          <a:spcPct val="100000"/>
        </a:lnSpc>
        <a:spcBef>
          <a:spcPts val="0"/>
        </a:spcBef>
        <a:spcAft>
          <a:spcPts val="0"/>
        </a:spcAft>
        <a:buClrTx/>
        <a:buSzTx/>
        <a:buFontTx/>
        <a:buNone/>
        <a:tabLst/>
        <a:defRPr sz="1725" b="0" i="0" u="none" strike="noStrike" cap="none" spc="0" baseline="0">
          <a:ln>
            <a:noFill/>
          </a:ln>
          <a:solidFill>
            <a:srgbClr val="A6A7AC"/>
          </a:solidFill>
          <a:uFillTx/>
          <a:latin typeface="PT Sans"/>
          <a:ea typeface="PT Sans"/>
          <a:cs typeface="PT Sans"/>
          <a:sym typeface="PT Sans"/>
        </a:defRPr>
      </a:lvl9pPr>
    </p:bodyStyle>
    <p:otherStyle>
      <a:lvl1pPr marL="0" marR="0" indent="0" algn="l" defTabSz="619125" latinLnBrk="0">
        <a:lnSpc>
          <a:spcPct val="100000"/>
        </a:lnSpc>
        <a:spcBef>
          <a:spcPts val="0"/>
        </a:spcBef>
        <a:spcAft>
          <a:spcPts val="0"/>
        </a:spcAft>
        <a:buClrTx/>
        <a:buSzTx/>
        <a:buFontTx/>
        <a:buNone/>
        <a:tabLst/>
        <a:defRPr sz="1500" b="0" i="0" u="none" strike="noStrike" cap="all" spc="300" baseline="0">
          <a:ln>
            <a:noFill/>
          </a:ln>
          <a:solidFill>
            <a:schemeClr val="tx1"/>
          </a:solidFill>
          <a:uFillTx/>
          <a:latin typeface="+mn-lt"/>
          <a:ea typeface="+mn-ea"/>
          <a:cs typeface="+mn-cs"/>
          <a:sym typeface="Montserrat-Regular"/>
        </a:defRPr>
      </a:lvl1pPr>
      <a:lvl2pPr marL="0" marR="0" indent="171450" algn="l" defTabSz="619125" latinLnBrk="0">
        <a:lnSpc>
          <a:spcPct val="100000"/>
        </a:lnSpc>
        <a:spcBef>
          <a:spcPts val="0"/>
        </a:spcBef>
        <a:spcAft>
          <a:spcPts val="0"/>
        </a:spcAft>
        <a:buClrTx/>
        <a:buSzTx/>
        <a:buFontTx/>
        <a:buNone/>
        <a:tabLst/>
        <a:defRPr sz="1500" b="0" i="0" u="none" strike="noStrike" cap="all" spc="300" baseline="0">
          <a:ln>
            <a:noFill/>
          </a:ln>
          <a:solidFill>
            <a:schemeClr val="tx1"/>
          </a:solidFill>
          <a:uFillTx/>
          <a:latin typeface="+mn-lt"/>
          <a:ea typeface="+mn-ea"/>
          <a:cs typeface="+mn-cs"/>
          <a:sym typeface="Montserrat-Regular"/>
        </a:defRPr>
      </a:lvl2pPr>
      <a:lvl3pPr marL="0" marR="0" indent="342900" algn="l" defTabSz="619125" latinLnBrk="0">
        <a:lnSpc>
          <a:spcPct val="100000"/>
        </a:lnSpc>
        <a:spcBef>
          <a:spcPts val="0"/>
        </a:spcBef>
        <a:spcAft>
          <a:spcPts val="0"/>
        </a:spcAft>
        <a:buClrTx/>
        <a:buSzTx/>
        <a:buFontTx/>
        <a:buNone/>
        <a:tabLst/>
        <a:defRPr sz="1500" b="0" i="0" u="none" strike="noStrike" cap="all" spc="300" baseline="0">
          <a:ln>
            <a:noFill/>
          </a:ln>
          <a:solidFill>
            <a:schemeClr val="tx1"/>
          </a:solidFill>
          <a:uFillTx/>
          <a:latin typeface="+mn-lt"/>
          <a:ea typeface="+mn-ea"/>
          <a:cs typeface="+mn-cs"/>
          <a:sym typeface="Montserrat-Regular"/>
        </a:defRPr>
      </a:lvl3pPr>
      <a:lvl4pPr marL="0" marR="0" indent="514350" algn="l" defTabSz="619125" latinLnBrk="0">
        <a:lnSpc>
          <a:spcPct val="100000"/>
        </a:lnSpc>
        <a:spcBef>
          <a:spcPts val="0"/>
        </a:spcBef>
        <a:spcAft>
          <a:spcPts val="0"/>
        </a:spcAft>
        <a:buClrTx/>
        <a:buSzTx/>
        <a:buFontTx/>
        <a:buNone/>
        <a:tabLst/>
        <a:defRPr sz="1500" b="0" i="0" u="none" strike="noStrike" cap="all" spc="300" baseline="0">
          <a:ln>
            <a:noFill/>
          </a:ln>
          <a:solidFill>
            <a:schemeClr val="tx1"/>
          </a:solidFill>
          <a:uFillTx/>
          <a:latin typeface="+mn-lt"/>
          <a:ea typeface="+mn-ea"/>
          <a:cs typeface="+mn-cs"/>
          <a:sym typeface="Montserrat-Regular"/>
        </a:defRPr>
      </a:lvl4pPr>
      <a:lvl5pPr marL="0" marR="0" indent="685800" algn="l" defTabSz="619125" latinLnBrk="0">
        <a:lnSpc>
          <a:spcPct val="100000"/>
        </a:lnSpc>
        <a:spcBef>
          <a:spcPts val="0"/>
        </a:spcBef>
        <a:spcAft>
          <a:spcPts val="0"/>
        </a:spcAft>
        <a:buClrTx/>
        <a:buSzTx/>
        <a:buFontTx/>
        <a:buNone/>
        <a:tabLst/>
        <a:defRPr sz="1500" b="0" i="0" u="none" strike="noStrike" cap="all" spc="300" baseline="0">
          <a:ln>
            <a:noFill/>
          </a:ln>
          <a:solidFill>
            <a:schemeClr val="tx1"/>
          </a:solidFill>
          <a:uFillTx/>
          <a:latin typeface="+mn-lt"/>
          <a:ea typeface="+mn-ea"/>
          <a:cs typeface="+mn-cs"/>
          <a:sym typeface="Montserrat-Regular"/>
        </a:defRPr>
      </a:lvl5pPr>
      <a:lvl6pPr marL="0" marR="0" indent="857250" algn="l" defTabSz="619125" latinLnBrk="0">
        <a:lnSpc>
          <a:spcPct val="100000"/>
        </a:lnSpc>
        <a:spcBef>
          <a:spcPts val="0"/>
        </a:spcBef>
        <a:spcAft>
          <a:spcPts val="0"/>
        </a:spcAft>
        <a:buClrTx/>
        <a:buSzTx/>
        <a:buFontTx/>
        <a:buNone/>
        <a:tabLst/>
        <a:defRPr sz="1500" b="0" i="0" u="none" strike="noStrike" cap="all" spc="300" baseline="0">
          <a:ln>
            <a:noFill/>
          </a:ln>
          <a:solidFill>
            <a:schemeClr val="tx1"/>
          </a:solidFill>
          <a:uFillTx/>
          <a:latin typeface="+mn-lt"/>
          <a:ea typeface="+mn-ea"/>
          <a:cs typeface="+mn-cs"/>
          <a:sym typeface="Montserrat-Regular"/>
        </a:defRPr>
      </a:lvl6pPr>
      <a:lvl7pPr marL="0" marR="0" indent="1028700" algn="l" defTabSz="619125" latinLnBrk="0">
        <a:lnSpc>
          <a:spcPct val="100000"/>
        </a:lnSpc>
        <a:spcBef>
          <a:spcPts val="0"/>
        </a:spcBef>
        <a:spcAft>
          <a:spcPts val="0"/>
        </a:spcAft>
        <a:buClrTx/>
        <a:buSzTx/>
        <a:buFontTx/>
        <a:buNone/>
        <a:tabLst/>
        <a:defRPr sz="1500" b="0" i="0" u="none" strike="noStrike" cap="all" spc="300" baseline="0">
          <a:ln>
            <a:noFill/>
          </a:ln>
          <a:solidFill>
            <a:schemeClr val="tx1"/>
          </a:solidFill>
          <a:uFillTx/>
          <a:latin typeface="+mn-lt"/>
          <a:ea typeface="+mn-ea"/>
          <a:cs typeface="+mn-cs"/>
          <a:sym typeface="Montserrat-Regular"/>
        </a:defRPr>
      </a:lvl7pPr>
      <a:lvl8pPr marL="0" marR="0" indent="1200150" algn="l" defTabSz="619125" latinLnBrk="0">
        <a:lnSpc>
          <a:spcPct val="100000"/>
        </a:lnSpc>
        <a:spcBef>
          <a:spcPts val="0"/>
        </a:spcBef>
        <a:spcAft>
          <a:spcPts val="0"/>
        </a:spcAft>
        <a:buClrTx/>
        <a:buSzTx/>
        <a:buFontTx/>
        <a:buNone/>
        <a:tabLst/>
        <a:defRPr sz="1500" b="0" i="0" u="none" strike="noStrike" cap="all" spc="300" baseline="0">
          <a:ln>
            <a:noFill/>
          </a:ln>
          <a:solidFill>
            <a:schemeClr val="tx1"/>
          </a:solidFill>
          <a:uFillTx/>
          <a:latin typeface="+mn-lt"/>
          <a:ea typeface="+mn-ea"/>
          <a:cs typeface="+mn-cs"/>
          <a:sym typeface="Montserrat-Regular"/>
        </a:defRPr>
      </a:lvl8pPr>
      <a:lvl9pPr marL="0" marR="0" indent="1371600" algn="l" defTabSz="619125" latinLnBrk="0">
        <a:lnSpc>
          <a:spcPct val="100000"/>
        </a:lnSpc>
        <a:spcBef>
          <a:spcPts val="0"/>
        </a:spcBef>
        <a:spcAft>
          <a:spcPts val="0"/>
        </a:spcAft>
        <a:buClrTx/>
        <a:buSzTx/>
        <a:buFontTx/>
        <a:buNone/>
        <a:tabLst/>
        <a:defRPr sz="1500" b="0" i="0" u="none" strike="noStrike" cap="all" spc="300" baseline="0">
          <a:ln>
            <a:noFill/>
          </a:ln>
          <a:solidFill>
            <a:schemeClr val="tx1"/>
          </a:solidFill>
          <a:uFillTx/>
          <a:latin typeface="+mn-lt"/>
          <a:ea typeface="+mn-ea"/>
          <a:cs typeface="+mn-cs"/>
          <a:sym typeface="Montserrat-Regular"/>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gif"/></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219" y="1693779"/>
            <a:ext cx="9144000" cy="1384995"/>
          </a:xfrm>
          <a:prstGeom prst="rect">
            <a:avLst/>
          </a:prstGeom>
        </p:spPr>
        <p:txBody>
          <a:bodyPr>
            <a:spAutoFit/>
          </a:bodyPr>
          <a:lstStyle/>
          <a:p>
            <a:pPr algn="ctr"/>
            <a:r>
              <a:rPr lang="en-US" sz="2800">
                <a:solidFill>
                  <a:srgbClr val="FFC000"/>
                </a:solidFill>
              </a:rPr>
              <a:t>TRƯỜNG ĐẠI HỌC KHOA HỌC TỰ NHIÊN – ĐẠI HỌC QUỐC GIA THÀNH PHỐ HỒ CHÍ MINH</a:t>
            </a:r>
          </a:p>
          <a:p>
            <a:pPr algn="ctr"/>
            <a:r>
              <a:rPr lang="en-US" sz="2800">
                <a:solidFill>
                  <a:srgbClr val="FFC000"/>
                </a:solidFill>
              </a:rPr>
              <a:t>KHOA CÔNG NGHỆ THÔNG THIN </a:t>
            </a:r>
          </a:p>
        </p:txBody>
      </p:sp>
      <p:sp>
        <p:nvSpPr>
          <p:cNvPr id="4" name="TextBox 3"/>
          <p:cNvSpPr txBox="1"/>
          <p:nvPr/>
        </p:nvSpPr>
        <p:spPr>
          <a:xfrm>
            <a:off x="3181029" y="3777440"/>
            <a:ext cx="14137974" cy="707886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1" strike="noStrike" cap="none" spc="0" normalizeH="0" baseline="0" dirty="0">
                <a:ln>
                  <a:noFill/>
                </a:ln>
                <a:solidFill>
                  <a:srgbClr val="FFC000"/>
                </a:solidFill>
                <a:effectLst/>
                <a:uFillTx/>
                <a:sym typeface="PT Sans"/>
              </a:rPr>
              <a:t>PHƯƠNG</a:t>
            </a:r>
            <a:r>
              <a:rPr kumimoji="0" lang="en-US" sz="5400" b="1" strike="noStrike" cap="none" spc="0" normalizeH="0" dirty="0">
                <a:ln>
                  <a:noFill/>
                </a:ln>
                <a:solidFill>
                  <a:srgbClr val="FFC000"/>
                </a:solidFill>
                <a:effectLst/>
                <a:uFillTx/>
                <a:sym typeface="PT Sans"/>
              </a:rPr>
              <a:t> PHÁP NGHIÊN CỨU KHOA HỌC</a:t>
            </a:r>
          </a:p>
          <a:p>
            <a:pPr marL="0" marR="0" indent="0" algn="ctr" defTabSz="825500" rtl="0" fontAlgn="auto" latinLnBrk="0" hangingPunct="0">
              <a:lnSpc>
                <a:spcPct val="100000"/>
              </a:lnSpc>
              <a:spcBef>
                <a:spcPts val="0"/>
              </a:spcBef>
              <a:spcAft>
                <a:spcPts val="0"/>
              </a:spcAft>
              <a:buClrTx/>
              <a:buSzTx/>
              <a:buFontTx/>
              <a:buNone/>
              <a:tabLst/>
            </a:pPr>
            <a:r>
              <a:rPr lang="en-US" sz="5400" b="1" dirty="0">
                <a:solidFill>
                  <a:srgbClr val="FFC000"/>
                </a:solidFill>
              </a:rPr>
              <a:t>NHẬN DẠNG CHỮ SỐ VIẾT TAY SỬ DỤNG MẠNG NƠ RON</a:t>
            </a:r>
          </a:p>
          <a:p>
            <a:pPr marL="0" marR="0" indent="0" algn="ctr" defTabSz="825500" rtl="0" fontAlgn="auto" latinLnBrk="0" hangingPunct="0">
              <a:lnSpc>
                <a:spcPct val="100000"/>
              </a:lnSpc>
              <a:spcBef>
                <a:spcPts val="0"/>
              </a:spcBef>
              <a:spcAft>
                <a:spcPts val="0"/>
              </a:spcAft>
              <a:buClrTx/>
              <a:buSzTx/>
              <a:buFontTx/>
              <a:buNone/>
              <a:tabLst/>
            </a:pPr>
            <a:endParaRPr lang="en-US" sz="5400" b="1" dirty="0">
              <a:solidFill>
                <a:srgbClr val="FFC000"/>
              </a:solidFill>
            </a:endParaRPr>
          </a:p>
          <a:p>
            <a:pPr algn="ctr"/>
            <a:r>
              <a:rPr lang="en-US" sz="5400" b="1" dirty="0">
                <a:solidFill>
                  <a:srgbClr val="FFC000"/>
                </a:solidFill>
              </a:rPr>
              <a:t>HANDWRITTEN DIGIT RECONIGTION USING CONVOLUTIONAL NEURAL NETWORK</a:t>
            </a:r>
            <a:endParaRPr lang="vi-VN" sz="5400" b="1" dirty="0">
              <a:solidFill>
                <a:srgbClr val="FFC000"/>
              </a:solidFill>
            </a:endParaRPr>
          </a:p>
          <a:p>
            <a:pPr marL="0" marR="0" indent="0" algn="just" defTabSz="825500" rtl="0" fontAlgn="auto" latinLnBrk="0" hangingPunct="0">
              <a:lnSpc>
                <a:spcPct val="100000"/>
              </a:lnSpc>
              <a:spcBef>
                <a:spcPts val="0"/>
              </a:spcBef>
              <a:spcAft>
                <a:spcPts val="0"/>
              </a:spcAft>
              <a:buClrTx/>
              <a:buSzTx/>
              <a:buFontTx/>
              <a:buNone/>
              <a:tabLst/>
            </a:pPr>
            <a:r>
              <a:rPr lang="en-US" sz="5400" b="1" dirty="0">
                <a:solidFill>
                  <a:srgbClr val="FFC000"/>
                </a:solidFill>
              </a:rPr>
              <a:t> </a:t>
            </a:r>
          </a:p>
          <a:p>
            <a:pPr marL="0" marR="0" indent="0" algn="just" defTabSz="825500" rtl="0" fontAlgn="auto" latinLnBrk="0" hangingPunct="0">
              <a:lnSpc>
                <a:spcPct val="100000"/>
              </a:lnSpc>
              <a:spcBef>
                <a:spcPts val="0"/>
              </a:spcBef>
              <a:spcAft>
                <a:spcPts val="0"/>
              </a:spcAft>
              <a:buClrTx/>
              <a:buSzTx/>
              <a:buFontTx/>
              <a:buNone/>
              <a:tabLst/>
            </a:pPr>
            <a:endParaRPr kumimoji="0" lang="vi-VN" sz="2300" b="0" i="0" u="none" strike="noStrike" cap="none" spc="0" normalizeH="0" baseline="0" dirty="0">
              <a:ln>
                <a:noFill/>
              </a:ln>
              <a:solidFill>
                <a:srgbClr val="A6A7AC"/>
              </a:solidFill>
              <a:effectLst/>
              <a:uFillTx/>
              <a:latin typeface="PT Sans"/>
              <a:ea typeface="PT Sans"/>
              <a:cs typeface="PT Sans"/>
              <a:sym typeface="PT Sans"/>
            </a:endParaRPr>
          </a:p>
        </p:txBody>
      </p:sp>
      <p:grpSp>
        <p:nvGrpSpPr>
          <p:cNvPr id="14" name="Group 13"/>
          <p:cNvGrpSpPr/>
          <p:nvPr/>
        </p:nvGrpSpPr>
        <p:grpSpPr>
          <a:xfrm>
            <a:off x="83128" y="1874404"/>
            <a:ext cx="3740727" cy="4249306"/>
            <a:chOff x="6350" y="4763"/>
            <a:chExt cx="3371851" cy="3371850"/>
          </a:xfrm>
          <a:solidFill>
            <a:schemeClr val="accent5">
              <a:lumMod val="40000"/>
              <a:lumOff val="60000"/>
            </a:schemeClr>
          </a:solidFill>
        </p:grpSpPr>
        <p:sp>
          <p:nvSpPr>
            <p:cNvPr id="15" name="Freeform 5"/>
            <p:cNvSpPr>
              <a:spLocks noEditPoints="1"/>
            </p:cNvSpPr>
            <p:nvPr/>
          </p:nvSpPr>
          <p:spPr bwMode="auto">
            <a:xfrm>
              <a:off x="989013" y="4763"/>
              <a:ext cx="2389188" cy="2393950"/>
            </a:xfrm>
            <a:custGeom>
              <a:avLst/>
              <a:gdLst>
                <a:gd name="T0" fmla="*/ 444 w 635"/>
                <a:gd name="T1" fmla="*/ 64 h 636"/>
                <a:gd name="T2" fmla="*/ 259 w 635"/>
                <a:gd name="T3" fmla="*/ 178 h 636"/>
                <a:gd name="T4" fmla="*/ 21 w 635"/>
                <a:gd name="T5" fmla="*/ 416 h 636"/>
                <a:gd name="T6" fmla="*/ 21 w 635"/>
                <a:gd name="T7" fmla="*/ 495 h 636"/>
                <a:gd name="T8" fmla="*/ 140 w 635"/>
                <a:gd name="T9" fmla="*/ 614 h 636"/>
                <a:gd name="T10" fmla="*/ 219 w 635"/>
                <a:gd name="T11" fmla="*/ 614 h 636"/>
                <a:gd name="T12" fmla="*/ 457 w 635"/>
                <a:gd name="T13" fmla="*/ 376 h 636"/>
                <a:gd name="T14" fmla="*/ 571 w 635"/>
                <a:gd name="T15" fmla="*/ 191 h 636"/>
                <a:gd name="T16" fmla="*/ 635 w 635"/>
                <a:gd name="T17" fmla="*/ 0 h 636"/>
                <a:gd name="T18" fmla="*/ 444 w 635"/>
                <a:gd name="T19" fmla="*/ 64 h 636"/>
                <a:gd name="T20" fmla="*/ 279 w 635"/>
                <a:gd name="T21" fmla="*/ 475 h 636"/>
                <a:gd name="T22" fmla="*/ 160 w 635"/>
                <a:gd name="T23" fmla="*/ 475 h 636"/>
                <a:gd name="T24" fmla="*/ 160 w 635"/>
                <a:gd name="T25" fmla="*/ 356 h 636"/>
                <a:gd name="T26" fmla="*/ 279 w 635"/>
                <a:gd name="T27" fmla="*/ 356 h 636"/>
                <a:gd name="T28" fmla="*/ 279 w 635"/>
                <a:gd name="T29" fmla="*/ 475 h 636"/>
                <a:gd name="T30" fmla="*/ 437 w 635"/>
                <a:gd name="T31" fmla="*/ 317 h 636"/>
                <a:gd name="T32" fmla="*/ 318 w 635"/>
                <a:gd name="T33" fmla="*/ 317 h 636"/>
                <a:gd name="T34" fmla="*/ 318 w 635"/>
                <a:gd name="T35" fmla="*/ 198 h 636"/>
                <a:gd name="T36" fmla="*/ 437 w 635"/>
                <a:gd name="T37" fmla="*/ 198 h 636"/>
                <a:gd name="T38" fmla="*/ 437 w 635"/>
                <a:gd name="T39" fmla="*/ 31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5" h="636">
                  <a:moveTo>
                    <a:pt x="444" y="64"/>
                  </a:moveTo>
                  <a:cubicBezTo>
                    <a:pt x="386" y="83"/>
                    <a:pt x="302" y="135"/>
                    <a:pt x="259" y="178"/>
                  </a:cubicBezTo>
                  <a:cubicBezTo>
                    <a:pt x="21" y="416"/>
                    <a:pt x="21" y="416"/>
                    <a:pt x="21" y="416"/>
                  </a:cubicBezTo>
                  <a:cubicBezTo>
                    <a:pt x="0" y="438"/>
                    <a:pt x="0" y="473"/>
                    <a:pt x="21" y="495"/>
                  </a:cubicBezTo>
                  <a:cubicBezTo>
                    <a:pt x="140" y="614"/>
                    <a:pt x="140" y="614"/>
                    <a:pt x="140" y="614"/>
                  </a:cubicBezTo>
                  <a:cubicBezTo>
                    <a:pt x="162" y="636"/>
                    <a:pt x="198" y="636"/>
                    <a:pt x="219" y="614"/>
                  </a:cubicBezTo>
                  <a:cubicBezTo>
                    <a:pt x="457" y="376"/>
                    <a:pt x="457" y="376"/>
                    <a:pt x="457" y="376"/>
                  </a:cubicBezTo>
                  <a:cubicBezTo>
                    <a:pt x="500" y="333"/>
                    <a:pt x="552" y="249"/>
                    <a:pt x="571" y="191"/>
                  </a:cubicBezTo>
                  <a:cubicBezTo>
                    <a:pt x="635" y="0"/>
                    <a:pt x="635" y="0"/>
                    <a:pt x="635" y="0"/>
                  </a:cubicBezTo>
                  <a:lnTo>
                    <a:pt x="444" y="64"/>
                  </a:lnTo>
                  <a:close/>
                  <a:moveTo>
                    <a:pt x="279" y="475"/>
                  </a:moveTo>
                  <a:cubicBezTo>
                    <a:pt x="246" y="508"/>
                    <a:pt x="193" y="508"/>
                    <a:pt x="160" y="475"/>
                  </a:cubicBezTo>
                  <a:cubicBezTo>
                    <a:pt x="127" y="442"/>
                    <a:pt x="127" y="389"/>
                    <a:pt x="160" y="356"/>
                  </a:cubicBezTo>
                  <a:cubicBezTo>
                    <a:pt x="193" y="324"/>
                    <a:pt x="246" y="324"/>
                    <a:pt x="279" y="356"/>
                  </a:cubicBezTo>
                  <a:cubicBezTo>
                    <a:pt x="311" y="389"/>
                    <a:pt x="311" y="442"/>
                    <a:pt x="279" y="475"/>
                  </a:cubicBezTo>
                  <a:close/>
                  <a:moveTo>
                    <a:pt x="437" y="317"/>
                  </a:moveTo>
                  <a:cubicBezTo>
                    <a:pt x="404" y="350"/>
                    <a:pt x="351" y="350"/>
                    <a:pt x="318" y="317"/>
                  </a:cubicBezTo>
                  <a:cubicBezTo>
                    <a:pt x="285" y="284"/>
                    <a:pt x="285" y="231"/>
                    <a:pt x="318" y="198"/>
                  </a:cubicBezTo>
                  <a:cubicBezTo>
                    <a:pt x="351" y="165"/>
                    <a:pt x="404" y="165"/>
                    <a:pt x="437" y="198"/>
                  </a:cubicBezTo>
                  <a:cubicBezTo>
                    <a:pt x="470" y="231"/>
                    <a:pt x="470" y="284"/>
                    <a:pt x="437" y="3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15"/>
            <p:cNvSpPr>
              <a:spLocks/>
            </p:cNvSpPr>
            <p:nvPr/>
          </p:nvSpPr>
          <p:spPr bwMode="auto">
            <a:xfrm>
              <a:off x="93663" y="960438"/>
              <a:ext cx="1125538" cy="990600"/>
            </a:xfrm>
            <a:custGeom>
              <a:avLst/>
              <a:gdLst>
                <a:gd name="T0" fmla="*/ 101 w 299"/>
                <a:gd name="T1" fmla="*/ 241 h 263"/>
                <a:gd name="T2" fmla="*/ 299 w 299"/>
                <a:gd name="T3" fmla="*/ 43 h 263"/>
                <a:gd name="T4" fmla="*/ 141 w 299"/>
                <a:gd name="T5" fmla="*/ 43 h 263"/>
                <a:gd name="T6" fmla="*/ 22 w 299"/>
                <a:gd name="T7" fmla="*/ 162 h 263"/>
                <a:gd name="T8" fmla="*/ 22 w 299"/>
                <a:gd name="T9" fmla="*/ 241 h 263"/>
                <a:gd name="T10" fmla="*/ 101 w 299"/>
                <a:gd name="T11" fmla="*/ 241 h 263"/>
              </a:gdLst>
              <a:ahLst/>
              <a:cxnLst>
                <a:cxn ang="0">
                  <a:pos x="T0" y="T1"/>
                </a:cxn>
                <a:cxn ang="0">
                  <a:pos x="T2" y="T3"/>
                </a:cxn>
                <a:cxn ang="0">
                  <a:pos x="T4" y="T5"/>
                </a:cxn>
                <a:cxn ang="0">
                  <a:pos x="T6" y="T7"/>
                </a:cxn>
                <a:cxn ang="0">
                  <a:pos x="T8" y="T9"/>
                </a:cxn>
                <a:cxn ang="0">
                  <a:pos x="T10" y="T11"/>
                </a:cxn>
              </a:cxnLst>
              <a:rect l="0" t="0" r="r" b="b"/>
              <a:pathLst>
                <a:path w="299" h="263">
                  <a:moveTo>
                    <a:pt x="101" y="241"/>
                  </a:moveTo>
                  <a:cubicBezTo>
                    <a:pt x="299" y="43"/>
                    <a:pt x="299" y="43"/>
                    <a:pt x="299" y="43"/>
                  </a:cubicBezTo>
                  <a:cubicBezTo>
                    <a:pt x="255" y="0"/>
                    <a:pt x="184" y="0"/>
                    <a:pt x="141" y="43"/>
                  </a:cubicBezTo>
                  <a:cubicBezTo>
                    <a:pt x="22" y="162"/>
                    <a:pt x="22" y="162"/>
                    <a:pt x="22" y="162"/>
                  </a:cubicBezTo>
                  <a:cubicBezTo>
                    <a:pt x="0" y="184"/>
                    <a:pt x="0" y="219"/>
                    <a:pt x="22" y="241"/>
                  </a:cubicBezTo>
                  <a:cubicBezTo>
                    <a:pt x="43" y="263"/>
                    <a:pt x="79" y="263"/>
                    <a:pt x="101" y="2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16"/>
            <p:cNvSpPr>
              <a:spLocks/>
            </p:cNvSpPr>
            <p:nvPr/>
          </p:nvSpPr>
          <p:spPr bwMode="auto">
            <a:xfrm>
              <a:off x="1433513" y="2165351"/>
              <a:ext cx="992188" cy="1123950"/>
            </a:xfrm>
            <a:custGeom>
              <a:avLst/>
              <a:gdLst>
                <a:gd name="T0" fmla="*/ 22 w 264"/>
                <a:gd name="T1" fmla="*/ 198 h 299"/>
                <a:gd name="T2" fmla="*/ 22 w 264"/>
                <a:gd name="T3" fmla="*/ 277 h 299"/>
                <a:gd name="T4" fmla="*/ 101 w 264"/>
                <a:gd name="T5" fmla="*/ 277 h 299"/>
                <a:gd name="T6" fmla="*/ 220 w 264"/>
                <a:gd name="T7" fmla="*/ 159 h 299"/>
                <a:gd name="T8" fmla="*/ 220 w 264"/>
                <a:gd name="T9" fmla="*/ 0 h 299"/>
                <a:gd name="T10" fmla="*/ 22 w 264"/>
                <a:gd name="T11" fmla="*/ 198 h 299"/>
              </a:gdLst>
              <a:ahLst/>
              <a:cxnLst>
                <a:cxn ang="0">
                  <a:pos x="T0" y="T1"/>
                </a:cxn>
                <a:cxn ang="0">
                  <a:pos x="T2" y="T3"/>
                </a:cxn>
                <a:cxn ang="0">
                  <a:pos x="T4" y="T5"/>
                </a:cxn>
                <a:cxn ang="0">
                  <a:pos x="T6" y="T7"/>
                </a:cxn>
                <a:cxn ang="0">
                  <a:pos x="T8" y="T9"/>
                </a:cxn>
                <a:cxn ang="0">
                  <a:pos x="T10" y="T11"/>
                </a:cxn>
              </a:cxnLst>
              <a:rect l="0" t="0" r="r" b="b"/>
              <a:pathLst>
                <a:path w="264" h="299">
                  <a:moveTo>
                    <a:pt x="22" y="198"/>
                  </a:moveTo>
                  <a:cubicBezTo>
                    <a:pt x="0" y="220"/>
                    <a:pt x="0" y="256"/>
                    <a:pt x="22" y="277"/>
                  </a:cubicBezTo>
                  <a:cubicBezTo>
                    <a:pt x="44" y="299"/>
                    <a:pt x="80" y="299"/>
                    <a:pt x="101" y="277"/>
                  </a:cubicBezTo>
                  <a:cubicBezTo>
                    <a:pt x="220" y="159"/>
                    <a:pt x="220" y="159"/>
                    <a:pt x="220" y="159"/>
                  </a:cubicBezTo>
                  <a:cubicBezTo>
                    <a:pt x="264" y="115"/>
                    <a:pt x="264" y="44"/>
                    <a:pt x="220" y="0"/>
                  </a:cubicBezTo>
                  <a:lnTo>
                    <a:pt x="22" y="1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17"/>
            <p:cNvSpPr>
              <a:spLocks/>
            </p:cNvSpPr>
            <p:nvPr/>
          </p:nvSpPr>
          <p:spPr bwMode="auto">
            <a:xfrm>
              <a:off x="804863" y="2017713"/>
              <a:ext cx="560388" cy="561975"/>
            </a:xfrm>
            <a:custGeom>
              <a:avLst/>
              <a:gdLst>
                <a:gd name="T0" fmla="*/ 11 w 149"/>
                <a:gd name="T1" fmla="*/ 19 h 149"/>
                <a:gd name="T2" fmla="*/ 11 w 149"/>
                <a:gd name="T3" fmla="*/ 59 h 149"/>
                <a:gd name="T4" fmla="*/ 90 w 149"/>
                <a:gd name="T5" fmla="*/ 138 h 149"/>
                <a:gd name="T6" fmla="*/ 130 w 149"/>
                <a:gd name="T7" fmla="*/ 138 h 149"/>
                <a:gd name="T8" fmla="*/ 149 w 149"/>
                <a:gd name="T9" fmla="*/ 118 h 149"/>
                <a:gd name="T10" fmla="*/ 31 w 149"/>
                <a:gd name="T11" fmla="*/ 0 h 149"/>
                <a:gd name="T12" fmla="*/ 11 w 149"/>
                <a:gd name="T13" fmla="*/ 19 h 149"/>
              </a:gdLst>
              <a:ahLst/>
              <a:cxnLst>
                <a:cxn ang="0">
                  <a:pos x="T0" y="T1"/>
                </a:cxn>
                <a:cxn ang="0">
                  <a:pos x="T2" y="T3"/>
                </a:cxn>
                <a:cxn ang="0">
                  <a:pos x="T4" y="T5"/>
                </a:cxn>
                <a:cxn ang="0">
                  <a:pos x="T6" y="T7"/>
                </a:cxn>
                <a:cxn ang="0">
                  <a:pos x="T8" y="T9"/>
                </a:cxn>
                <a:cxn ang="0">
                  <a:pos x="T10" y="T11"/>
                </a:cxn>
                <a:cxn ang="0">
                  <a:pos x="T12" y="T13"/>
                </a:cxn>
              </a:cxnLst>
              <a:rect l="0" t="0" r="r" b="b"/>
              <a:pathLst>
                <a:path w="149" h="149">
                  <a:moveTo>
                    <a:pt x="11" y="19"/>
                  </a:moveTo>
                  <a:cubicBezTo>
                    <a:pt x="0" y="30"/>
                    <a:pt x="0" y="48"/>
                    <a:pt x="11" y="59"/>
                  </a:cubicBezTo>
                  <a:cubicBezTo>
                    <a:pt x="90" y="138"/>
                    <a:pt x="90" y="138"/>
                    <a:pt x="90" y="138"/>
                  </a:cubicBezTo>
                  <a:cubicBezTo>
                    <a:pt x="101" y="149"/>
                    <a:pt x="119" y="149"/>
                    <a:pt x="130" y="138"/>
                  </a:cubicBezTo>
                  <a:cubicBezTo>
                    <a:pt x="149" y="118"/>
                    <a:pt x="149" y="118"/>
                    <a:pt x="149" y="118"/>
                  </a:cubicBezTo>
                  <a:cubicBezTo>
                    <a:pt x="31" y="0"/>
                    <a:pt x="31" y="0"/>
                    <a:pt x="31" y="0"/>
                  </a:cubicBezTo>
                  <a:lnTo>
                    <a:pt x="11"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Freeform 18"/>
            <p:cNvSpPr>
              <a:spLocks/>
            </p:cNvSpPr>
            <p:nvPr/>
          </p:nvSpPr>
          <p:spPr bwMode="auto">
            <a:xfrm>
              <a:off x="6350" y="2322513"/>
              <a:ext cx="1054100" cy="1054100"/>
            </a:xfrm>
            <a:custGeom>
              <a:avLst/>
              <a:gdLst>
                <a:gd name="T0" fmla="*/ 0 w 280"/>
                <a:gd name="T1" fmla="*/ 280 h 280"/>
                <a:gd name="T2" fmla="*/ 224 w 280"/>
                <a:gd name="T3" fmla="*/ 56 h 280"/>
                <a:gd name="T4" fmla="*/ 0 w 280"/>
                <a:gd name="T5" fmla="*/ 280 h 280"/>
              </a:gdLst>
              <a:ahLst/>
              <a:cxnLst>
                <a:cxn ang="0">
                  <a:pos x="T0" y="T1"/>
                </a:cxn>
                <a:cxn ang="0">
                  <a:pos x="T2" y="T3"/>
                </a:cxn>
                <a:cxn ang="0">
                  <a:pos x="T4" y="T5"/>
                </a:cxn>
              </a:cxnLst>
              <a:rect l="0" t="0" r="r" b="b"/>
              <a:pathLst>
                <a:path w="280" h="280">
                  <a:moveTo>
                    <a:pt x="0" y="280"/>
                  </a:moveTo>
                  <a:cubicBezTo>
                    <a:pt x="112" y="224"/>
                    <a:pt x="280" y="112"/>
                    <a:pt x="224" y="56"/>
                  </a:cubicBezTo>
                  <a:cubicBezTo>
                    <a:pt x="168" y="0"/>
                    <a:pt x="56" y="168"/>
                    <a:pt x="0" y="28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2" name="Shape 106"/>
          <p:cNvSpPr/>
          <p:nvPr/>
        </p:nvSpPr>
        <p:spPr>
          <a:xfrm>
            <a:off x="4350328" y="3423229"/>
            <a:ext cx="11083635" cy="0"/>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sp>
        <p:nvSpPr>
          <p:cNvPr id="2" name="TextBox 1">
            <a:extLst>
              <a:ext uri="{FF2B5EF4-FFF2-40B4-BE49-F238E27FC236}">
                <a16:creationId xmlns:a16="http://schemas.microsoft.com/office/drawing/2014/main" id="{B6ACBBFE-AAC5-489C-865F-83B9E91CD974}"/>
              </a:ext>
            </a:extLst>
          </p:cNvPr>
          <p:cNvSpPr txBox="1"/>
          <p:nvPr/>
        </p:nvSpPr>
        <p:spPr>
          <a:xfrm>
            <a:off x="11794098" y="11608762"/>
            <a:ext cx="5524905" cy="155427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en-US" sz="3200" b="1" dirty="0">
                <a:solidFill>
                  <a:srgbClr val="FFC000"/>
                </a:solidFill>
              </a:rPr>
              <a:t>1512641 – Võ Anh Tuấn</a:t>
            </a:r>
          </a:p>
          <a:p>
            <a:pPr marL="0" marR="0" indent="0" algn="just" defTabSz="825500" rtl="0" fontAlgn="auto" latinLnBrk="0" hangingPunct="0">
              <a:lnSpc>
                <a:spcPct val="100000"/>
              </a:lnSpc>
              <a:spcBef>
                <a:spcPts val="0"/>
              </a:spcBef>
              <a:spcAft>
                <a:spcPts val="0"/>
              </a:spcAft>
              <a:buClrTx/>
              <a:buSzTx/>
              <a:buFontTx/>
              <a:buNone/>
              <a:tabLst/>
            </a:pPr>
            <a:r>
              <a:rPr lang="en-US" sz="3200" b="1" dirty="0">
                <a:solidFill>
                  <a:srgbClr val="FFC000"/>
                </a:solidFill>
              </a:rPr>
              <a:t>1512639 – </a:t>
            </a:r>
            <a:r>
              <a:rPr lang="en-US" sz="3200" b="1" dirty="0" err="1">
                <a:solidFill>
                  <a:srgbClr val="FFC000"/>
                </a:solidFill>
              </a:rPr>
              <a:t>Phạm</a:t>
            </a:r>
            <a:r>
              <a:rPr lang="en-US" sz="3200" b="1" dirty="0">
                <a:solidFill>
                  <a:srgbClr val="FFC000"/>
                </a:solidFill>
              </a:rPr>
              <a:t> Anh Tuấn</a:t>
            </a:r>
          </a:p>
          <a:p>
            <a:pPr marL="0" marR="0" indent="0" algn="just" defTabSz="825500" rtl="0" fontAlgn="auto" latinLnBrk="0" hangingPunct="0">
              <a:lnSpc>
                <a:spcPct val="100000"/>
              </a:lnSpc>
              <a:spcBef>
                <a:spcPts val="0"/>
              </a:spcBef>
              <a:spcAft>
                <a:spcPts val="0"/>
              </a:spcAft>
              <a:buClrTx/>
              <a:buSzTx/>
              <a:buFontTx/>
              <a:buNone/>
              <a:tabLst/>
            </a:pPr>
            <a:r>
              <a:rPr lang="en-US" sz="3200" b="1" dirty="0">
                <a:solidFill>
                  <a:srgbClr val="FFC000"/>
                </a:solidFill>
              </a:rPr>
              <a:t>1512030 – </a:t>
            </a:r>
            <a:r>
              <a:rPr lang="en-US" sz="3200" b="1" dirty="0" err="1">
                <a:solidFill>
                  <a:srgbClr val="FFC000"/>
                </a:solidFill>
              </a:rPr>
              <a:t>Trần</a:t>
            </a:r>
            <a:r>
              <a:rPr lang="en-US" sz="3200" b="1" dirty="0">
                <a:solidFill>
                  <a:srgbClr val="FFC000"/>
                </a:solidFill>
              </a:rPr>
              <a:t> </a:t>
            </a:r>
            <a:r>
              <a:rPr lang="en-US" sz="3200" b="1" dirty="0" err="1">
                <a:solidFill>
                  <a:srgbClr val="FFC000"/>
                </a:solidFill>
              </a:rPr>
              <a:t>Quốc</a:t>
            </a:r>
            <a:r>
              <a:rPr lang="en-US" sz="3200" b="1" dirty="0">
                <a:solidFill>
                  <a:srgbClr val="FFC000"/>
                </a:solidFill>
              </a:rPr>
              <a:t> </a:t>
            </a:r>
            <a:r>
              <a:rPr lang="en-US" sz="3200" b="1" dirty="0" err="1">
                <a:solidFill>
                  <a:srgbClr val="FFC000"/>
                </a:solidFill>
              </a:rPr>
              <a:t>Bảo</a:t>
            </a:r>
            <a:endParaRPr lang="en-US" sz="3200" b="1" dirty="0">
              <a:solidFill>
                <a:srgbClr val="FFC000"/>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126" name="Shape 126"/>
          <p:cNvSpPr/>
          <p:nvPr/>
        </p:nvSpPr>
        <p:spPr>
          <a:xfrm>
            <a:off x="3388" y="1708025"/>
            <a:ext cx="7467676" cy="102999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998" y="0"/>
                </a:lnTo>
                <a:lnTo>
                  <a:pt x="21600" y="21600"/>
                </a:lnTo>
                <a:lnTo>
                  <a:pt x="0" y="21600"/>
                </a:lnTo>
                <a:lnTo>
                  <a:pt x="0" y="0"/>
                </a:lnTo>
                <a:close/>
              </a:path>
            </a:pathLst>
          </a:custGeom>
          <a:solidFill>
            <a:srgbClr val="F56C2E"/>
          </a:solidFill>
          <a:ln w="3175">
            <a:miter lim="400000"/>
          </a:ln>
        </p:spPr>
        <p:txBody>
          <a:bodyPr lIns="28575" tIns="28575" rIns="28575" bIns="28575" anchor="ctr"/>
          <a:lstStyle/>
          <a:p>
            <a:pPr algn="ctr">
              <a:defRPr sz="3000">
                <a:solidFill>
                  <a:srgbClr val="FFFFFF"/>
                </a:solidFill>
                <a:latin typeface="Helvetica Light"/>
                <a:ea typeface="Helvetica Light"/>
                <a:cs typeface="Helvetica Light"/>
                <a:sym typeface="Helvetica Light"/>
              </a:defRPr>
            </a:pPr>
            <a:endParaRPr sz="2250"/>
          </a:p>
        </p:txBody>
      </p:sp>
      <p:sp>
        <p:nvSpPr>
          <p:cNvPr id="129" name="Shape 129"/>
          <p:cNvSpPr/>
          <p:nvPr/>
        </p:nvSpPr>
        <p:spPr>
          <a:xfrm>
            <a:off x="9570742" y="2782543"/>
            <a:ext cx="2909193" cy="265457"/>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chor="ctr">
            <a:spAutoFit/>
          </a:bodyPr>
          <a:lstStyle>
            <a:lvl1pPr algn="l">
              <a:defRPr sz="1800" cap="all" spc="360">
                <a:latin typeface="+mn-lt"/>
                <a:ea typeface="+mn-ea"/>
                <a:cs typeface="+mn-cs"/>
                <a:sym typeface="Montserrat-Regular"/>
              </a:defRPr>
            </a:lvl1pPr>
          </a:lstStyle>
          <a:p>
            <a:r>
              <a:rPr lang="vi-VN" sz="1350"/>
              <a:t>DIGIT RECORNIGTION</a:t>
            </a:r>
            <a:endParaRPr sz="1350"/>
          </a:p>
        </p:txBody>
      </p:sp>
      <p:sp>
        <p:nvSpPr>
          <p:cNvPr id="130" name="Shape 130"/>
          <p:cNvSpPr/>
          <p:nvPr/>
        </p:nvSpPr>
        <p:spPr>
          <a:xfrm>
            <a:off x="9536481" y="3048000"/>
            <a:ext cx="6824755" cy="1874095"/>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vi-VN" sz="4400" dirty="0">
                <a:solidFill>
                  <a:srgbClr val="FFC000"/>
                </a:solidFill>
              </a:rPr>
              <a:t>LAYER NEURAL</a:t>
            </a:r>
          </a:p>
          <a:p>
            <a:r>
              <a:rPr lang="vi-VN" sz="4400" dirty="0">
                <a:solidFill>
                  <a:srgbClr val="FFC000"/>
                </a:solidFill>
              </a:rPr>
              <a:t>NETWORK</a:t>
            </a:r>
          </a:p>
          <a:p>
            <a:r>
              <a:rPr lang="vi-VN" sz="4400" dirty="0">
                <a:solidFill>
                  <a:srgbClr val="FFC000"/>
                </a:solidFill>
              </a:rPr>
              <a:t>HÀM </a:t>
            </a:r>
            <a:r>
              <a:rPr lang="en-US" sz="4400" dirty="0">
                <a:solidFill>
                  <a:srgbClr val="FFC000"/>
                </a:solidFill>
              </a:rPr>
              <a:t>SOFTMAX</a:t>
            </a:r>
            <a:endParaRPr lang="vi-VN" sz="4400" dirty="0">
              <a:solidFill>
                <a:srgbClr val="FFC000"/>
              </a:solidFill>
            </a:endParaRPr>
          </a:p>
        </p:txBody>
      </p:sp>
      <p:sp>
        <p:nvSpPr>
          <p:cNvPr id="132" name="Shape 132"/>
          <p:cNvSpPr/>
          <p:nvPr/>
        </p:nvSpPr>
        <p:spPr>
          <a:xfrm>
            <a:off x="9570742" y="4747955"/>
            <a:ext cx="6790494" cy="1"/>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sp>
        <p:nvSpPr>
          <p:cNvPr id="128" name="Shape 128"/>
          <p:cNvSpPr/>
          <p:nvPr/>
        </p:nvSpPr>
        <p:spPr>
          <a:xfrm>
            <a:off x="3388" y="1708024"/>
            <a:ext cx="7467676" cy="102999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998" y="0"/>
                </a:lnTo>
                <a:lnTo>
                  <a:pt x="21600" y="21600"/>
                </a:lnTo>
                <a:lnTo>
                  <a:pt x="0" y="21600"/>
                </a:lnTo>
                <a:lnTo>
                  <a:pt x="0" y="0"/>
                </a:lnTo>
                <a:close/>
              </a:path>
            </a:pathLst>
          </a:custGeom>
          <a:solidFill>
            <a:srgbClr val="F56C2E">
              <a:alpha val="70000"/>
            </a:srgbClr>
          </a:solidFill>
          <a:ln w="3175">
            <a:miter lim="400000"/>
          </a:ln>
        </p:spPr>
        <p:txBody>
          <a:bodyPr lIns="28575" tIns="28575" rIns="28575" bIns="28575" anchor="ctr"/>
          <a:lstStyle/>
          <a:p>
            <a:pPr algn="ctr">
              <a:defRPr sz="3000">
                <a:solidFill>
                  <a:srgbClr val="FFFFFF"/>
                </a:solidFill>
                <a:latin typeface="Helvetica Light"/>
                <a:ea typeface="Helvetica Light"/>
                <a:cs typeface="Helvetica Light"/>
                <a:sym typeface="Helvetica Light"/>
              </a:defRPr>
            </a:pPr>
            <a:endParaRPr sz="2250"/>
          </a:p>
        </p:txBody>
      </p:sp>
      <p:sp>
        <p:nvSpPr>
          <p:cNvPr id="3" name="Rectangle 2"/>
          <p:cNvSpPr/>
          <p:nvPr/>
        </p:nvSpPr>
        <p:spPr>
          <a:xfrm>
            <a:off x="17373600" y="860699"/>
            <a:ext cx="914400" cy="538609"/>
          </a:xfrm>
          <a:prstGeom prst="rect">
            <a:avLst/>
          </a:prstGeom>
          <a:no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vi-VN" sz="3000" b="0" i="0" u="none" strike="noStrike" cap="none" spc="0" normalizeH="0" baseline="0">
                <a:ln>
                  <a:noFill/>
                </a:ln>
                <a:solidFill>
                  <a:srgbClr val="FFFFFF"/>
                </a:solidFill>
                <a:effectLst/>
                <a:uFillTx/>
                <a:latin typeface="Helvetica Light"/>
                <a:ea typeface="Helvetica Light"/>
                <a:cs typeface="Helvetica Light"/>
                <a:sym typeface="Helvetica Light"/>
              </a:rPr>
              <a:t>5</a:t>
            </a:r>
          </a:p>
        </p:txBody>
      </p:sp>
      <p:sp>
        <p:nvSpPr>
          <p:cNvPr id="2" name="Rectangle 1"/>
          <p:cNvSpPr/>
          <p:nvPr/>
        </p:nvSpPr>
        <p:spPr>
          <a:xfrm>
            <a:off x="1219201" y="3048000"/>
            <a:ext cx="7730836" cy="7315200"/>
          </a:xfrm>
          <a:prstGeom prst="rect">
            <a:avLst/>
          </a:prstGeom>
          <a:solidFill>
            <a:srgbClr val="F8F8F8"/>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spAutoFit/>
          </a:bodyPr>
          <a:lstStyle/>
          <a:p>
            <a:pPr marL="0" marR="0" indent="0" algn="ctr" defTabSz="825500" rtl="0" fontAlgn="auto" latinLnBrk="0" hangingPunct="0">
              <a:lnSpc>
                <a:spcPct val="100000"/>
              </a:lnSpc>
              <a:spcBef>
                <a:spcPts val="0"/>
              </a:spcBef>
              <a:spcAft>
                <a:spcPts val="0"/>
              </a:spcAft>
              <a:buClrTx/>
              <a:buSzTx/>
              <a:buFontTx/>
              <a:buNone/>
              <a:tabLst/>
            </a:pPr>
            <a:endParaRPr lang="vi-VN" sz="3000">
              <a:solidFill>
                <a:srgbClr val="FFFFFF"/>
              </a:solidFill>
              <a:latin typeface="Helvetica Light"/>
              <a:ea typeface="Helvetica Light"/>
              <a:cs typeface="Helvetica Light"/>
              <a:sym typeface="Helvetica Light"/>
            </a:endParaRPr>
          </a:p>
        </p:txBody>
      </p:sp>
      <p:pic>
        <p:nvPicPr>
          <p:cNvPr id="10" name="Picture 9" descr="https://machinelearningcoban.com/assets/13_softmax/softmax_ex.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4896" y="3048001"/>
            <a:ext cx="6691746" cy="7315200"/>
          </a:xfrm>
          <a:prstGeom prst="rect">
            <a:avLst/>
          </a:prstGeom>
          <a:noFill/>
          <a:ln>
            <a:noFill/>
          </a:ln>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0032F90-4D90-4814-B03D-171CE69CBF88}"/>
                  </a:ext>
                </a:extLst>
              </p:cNvPr>
              <p:cNvSpPr/>
              <p:nvPr/>
            </p:nvSpPr>
            <p:spPr>
              <a:xfrm>
                <a:off x="9177902" y="6622050"/>
                <a:ext cx="8195698" cy="169982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400" b="1" i="1">
                              <a:solidFill>
                                <a:srgbClr val="FFC000"/>
                              </a:solidFill>
                              <a:latin typeface="Cambria Math" panose="02040503050406030204" pitchFamily="18" charset="0"/>
                              <a:ea typeface="Montserrat-SemiBold"/>
                              <a:cs typeface="Montserrat-SemiBold"/>
                              <a:sym typeface="Montserrat-SemiBold"/>
                            </a:rPr>
                          </m:ctrlPr>
                        </m:sSubPr>
                        <m:e>
                          <m:r>
                            <a:rPr lang="en-US" sz="4400" b="1">
                              <a:solidFill>
                                <a:srgbClr val="FFC000"/>
                              </a:solidFill>
                              <a:latin typeface="Cambria Math" panose="02040503050406030204" pitchFamily="18" charset="0"/>
                              <a:ea typeface="Montserrat-SemiBold"/>
                              <a:cs typeface="Montserrat-SemiBold"/>
                              <a:sym typeface="Montserrat-SemiBold"/>
                            </a:rPr>
                            <m:t>𝑎</m:t>
                          </m:r>
                        </m:e>
                        <m:sub>
                          <m:r>
                            <a:rPr lang="en-US" sz="4400" b="1">
                              <a:solidFill>
                                <a:srgbClr val="FFC000"/>
                              </a:solidFill>
                              <a:latin typeface="Cambria Math" panose="02040503050406030204" pitchFamily="18" charset="0"/>
                              <a:ea typeface="Montserrat-SemiBold"/>
                              <a:cs typeface="Montserrat-SemiBold"/>
                              <a:sym typeface="Montserrat-SemiBold"/>
                            </a:rPr>
                            <m:t>𝑖</m:t>
                          </m:r>
                        </m:sub>
                      </m:sSub>
                      <m:r>
                        <a:rPr lang="en-US" sz="4400" b="1">
                          <a:solidFill>
                            <a:srgbClr val="FFC000"/>
                          </a:solidFill>
                          <a:latin typeface="Cambria Math" panose="02040503050406030204" pitchFamily="18" charset="0"/>
                          <a:ea typeface="Montserrat-SemiBold"/>
                          <a:cs typeface="Montserrat-SemiBold"/>
                          <a:sym typeface="Montserrat-SemiBold"/>
                        </a:rPr>
                        <m:t>=</m:t>
                      </m:r>
                      <m:f>
                        <m:fPr>
                          <m:ctrlPr>
                            <a:rPr lang="en-US" sz="4400" b="1" i="1">
                              <a:solidFill>
                                <a:srgbClr val="FFC000"/>
                              </a:solidFill>
                              <a:latin typeface="Cambria Math" panose="02040503050406030204" pitchFamily="18" charset="0"/>
                              <a:ea typeface="Montserrat-SemiBold"/>
                              <a:cs typeface="Montserrat-SemiBold"/>
                              <a:sym typeface="Montserrat-SemiBold"/>
                            </a:rPr>
                          </m:ctrlPr>
                        </m:fPr>
                        <m:num>
                          <m:d>
                            <m:dPr>
                              <m:begChr m:val=""/>
                              <m:ctrlPr>
                                <a:rPr lang="en-US" sz="4400" b="1" i="1">
                                  <a:solidFill>
                                    <a:srgbClr val="FFC000"/>
                                  </a:solidFill>
                                  <a:latin typeface="Cambria Math" panose="02040503050406030204" pitchFamily="18" charset="0"/>
                                  <a:ea typeface="Montserrat-SemiBold"/>
                                  <a:cs typeface="Montserrat-SemiBold"/>
                                  <a:sym typeface="Montserrat-SemiBold"/>
                                </a:rPr>
                              </m:ctrlPr>
                            </m:dPr>
                            <m:e>
                              <m:r>
                                <m:rPr>
                                  <m:sty m:val="p"/>
                                </m:rPr>
                                <a:rPr lang="en-US" sz="4400" b="1">
                                  <a:solidFill>
                                    <a:srgbClr val="FFC000"/>
                                  </a:solidFill>
                                  <a:latin typeface="Cambria Math" panose="02040503050406030204" pitchFamily="18" charset="0"/>
                                  <a:ea typeface="Montserrat-SemiBold"/>
                                  <a:cs typeface="Montserrat-SemiBold"/>
                                  <a:sym typeface="Montserrat-SemiBold"/>
                                </a:rPr>
                                <m:t>ex</m:t>
                              </m:r>
                              <m:func>
                                <m:funcPr>
                                  <m:ctrlPr>
                                    <a:rPr lang="en-US" sz="4400" b="1" i="1">
                                      <a:solidFill>
                                        <a:srgbClr val="FFC000"/>
                                      </a:solidFill>
                                      <a:latin typeface="Cambria Math" panose="02040503050406030204" pitchFamily="18" charset="0"/>
                                      <a:ea typeface="Montserrat-SemiBold"/>
                                      <a:cs typeface="Montserrat-SemiBold"/>
                                      <a:sym typeface="Montserrat-SemiBold"/>
                                    </a:rPr>
                                  </m:ctrlPr>
                                </m:funcPr>
                                <m:fName>
                                  <m:r>
                                    <m:rPr>
                                      <m:sty m:val="p"/>
                                    </m:rPr>
                                    <a:rPr lang="en-US" sz="4400" b="1">
                                      <a:solidFill>
                                        <a:srgbClr val="FFC000"/>
                                      </a:solidFill>
                                      <a:latin typeface="Cambria Math" panose="02040503050406030204" pitchFamily="18" charset="0"/>
                                      <a:ea typeface="Montserrat-SemiBold"/>
                                      <a:cs typeface="Montserrat-SemiBold"/>
                                      <a:sym typeface="Montserrat-SemiBold"/>
                                    </a:rPr>
                                    <m:t>p</m:t>
                                  </m:r>
                                </m:fName>
                                <m:e>
                                  <m:r>
                                    <a:rPr lang="en-US" sz="4400" b="1">
                                      <a:solidFill>
                                        <a:srgbClr val="FFC000"/>
                                      </a:solidFill>
                                      <a:latin typeface="Cambria Math" panose="02040503050406030204" pitchFamily="18" charset="0"/>
                                      <a:ea typeface="Montserrat-SemiBold"/>
                                      <a:cs typeface="Montserrat-SemiBold"/>
                                      <a:sym typeface="Montserrat-SemiBold"/>
                                    </a:rPr>
                                    <m:t>(</m:t>
                                  </m:r>
                                </m:e>
                              </m:func>
                              <m:sSub>
                                <m:sSubPr>
                                  <m:ctrlPr>
                                    <a:rPr lang="en-US" sz="4400" b="1" i="1">
                                      <a:solidFill>
                                        <a:srgbClr val="FFC000"/>
                                      </a:solidFill>
                                      <a:latin typeface="Cambria Math" panose="02040503050406030204" pitchFamily="18" charset="0"/>
                                      <a:ea typeface="Montserrat-SemiBold"/>
                                      <a:cs typeface="Montserrat-SemiBold"/>
                                      <a:sym typeface="Montserrat-SemiBold"/>
                                    </a:rPr>
                                  </m:ctrlPr>
                                </m:sSubPr>
                                <m:e>
                                  <m:r>
                                    <a:rPr lang="en-US" sz="4400" b="1">
                                      <a:solidFill>
                                        <a:srgbClr val="FFC000"/>
                                      </a:solidFill>
                                      <a:latin typeface="Cambria Math" panose="02040503050406030204" pitchFamily="18" charset="0"/>
                                      <a:ea typeface="Montserrat-SemiBold"/>
                                      <a:cs typeface="Montserrat-SemiBold"/>
                                      <a:sym typeface="Montserrat-SemiBold"/>
                                    </a:rPr>
                                    <m:t>𝑧</m:t>
                                  </m:r>
                                </m:e>
                                <m:sub>
                                  <m:r>
                                    <a:rPr lang="en-US" sz="4400" b="1">
                                      <a:solidFill>
                                        <a:srgbClr val="FFC000"/>
                                      </a:solidFill>
                                      <a:latin typeface="Cambria Math" panose="02040503050406030204" pitchFamily="18" charset="0"/>
                                      <a:ea typeface="Montserrat-SemiBold"/>
                                      <a:cs typeface="Montserrat-SemiBold"/>
                                      <a:sym typeface="Montserrat-SemiBold"/>
                                    </a:rPr>
                                    <m:t>𝑖</m:t>
                                  </m:r>
                                </m:sub>
                              </m:sSub>
                            </m:e>
                          </m:d>
                        </m:num>
                        <m:den>
                          <m:nary>
                            <m:naryPr>
                              <m:chr m:val="∑"/>
                              <m:limLoc m:val="undOvr"/>
                              <m:ctrlPr>
                                <a:rPr lang="en-US" sz="4400" b="1" i="1">
                                  <a:solidFill>
                                    <a:srgbClr val="FFC000"/>
                                  </a:solidFill>
                                  <a:latin typeface="Cambria Math" panose="02040503050406030204" pitchFamily="18" charset="0"/>
                                  <a:ea typeface="Montserrat-SemiBold"/>
                                  <a:cs typeface="Montserrat-SemiBold"/>
                                  <a:sym typeface="Montserrat-SemiBold"/>
                                </a:rPr>
                              </m:ctrlPr>
                            </m:naryPr>
                            <m:sub>
                              <m:r>
                                <a:rPr lang="en-US" sz="4400" b="1">
                                  <a:solidFill>
                                    <a:srgbClr val="FFC000"/>
                                  </a:solidFill>
                                  <a:latin typeface="Cambria Math" panose="02040503050406030204" pitchFamily="18" charset="0"/>
                                  <a:ea typeface="Montserrat-SemiBold"/>
                                  <a:cs typeface="Montserrat-SemiBold"/>
                                  <a:sym typeface="Montserrat-SemiBold"/>
                                </a:rPr>
                                <m:t>𝑗</m:t>
                              </m:r>
                              <m:r>
                                <a:rPr lang="en-US" sz="4400" b="1">
                                  <a:solidFill>
                                    <a:srgbClr val="FFC000"/>
                                  </a:solidFill>
                                  <a:latin typeface="Cambria Math" panose="02040503050406030204" pitchFamily="18" charset="0"/>
                                  <a:ea typeface="Montserrat-SemiBold"/>
                                  <a:cs typeface="Montserrat-SemiBold"/>
                                  <a:sym typeface="Montserrat-SemiBold"/>
                                </a:rPr>
                                <m:t>=1</m:t>
                              </m:r>
                            </m:sub>
                            <m:sup>
                              <m:r>
                                <a:rPr lang="en-US" sz="4400" b="1">
                                  <a:solidFill>
                                    <a:srgbClr val="FFC000"/>
                                  </a:solidFill>
                                  <a:latin typeface="Cambria Math" panose="02040503050406030204" pitchFamily="18" charset="0"/>
                                  <a:ea typeface="Montserrat-SemiBold"/>
                                  <a:cs typeface="Montserrat-SemiBold"/>
                                  <a:sym typeface="Montserrat-SemiBold"/>
                                </a:rPr>
                                <m:t>𝐶</m:t>
                              </m:r>
                            </m:sup>
                            <m:e>
                              <m:d>
                                <m:dPr>
                                  <m:begChr m:val=""/>
                                  <m:ctrlPr>
                                    <a:rPr lang="en-US" sz="4400" b="1" i="1">
                                      <a:solidFill>
                                        <a:srgbClr val="FFC000"/>
                                      </a:solidFill>
                                      <a:latin typeface="Cambria Math" panose="02040503050406030204" pitchFamily="18" charset="0"/>
                                      <a:ea typeface="Montserrat-SemiBold"/>
                                      <a:cs typeface="Montserrat-SemiBold"/>
                                      <a:sym typeface="Montserrat-SemiBold"/>
                                    </a:rPr>
                                  </m:ctrlPr>
                                </m:dPr>
                                <m:e>
                                  <m:r>
                                    <m:rPr>
                                      <m:sty m:val="p"/>
                                    </m:rPr>
                                    <a:rPr lang="en-US" sz="4400" b="1">
                                      <a:solidFill>
                                        <a:srgbClr val="FFC000"/>
                                      </a:solidFill>
                                      <a:latin typeface="Cambria Math" panose="02040503050406030204" pitchFamily="18" charset="0"/>
                                      <a:ea typeface="Montserrat-SemiBold"/>
                                      <a:cs typeface="Montserrat-SemiBold"/>
                                      <a:sym typeface="Montserrat-SemiBold"/>
                                    </a:rPr>
                                    <m:t>ex</m:t>
                                  </m:r>
                                  <m:func>
                                    <m:funcPr>
                                      <m:ctrlPr>
                                        <a:rPr lang="en-US" sz="4400" b="1" i="1">
                                          <a:solidFill>
                                            <a:srgbClr val="FFC000"/>
                                          </a:solidFill>
                                          <a:latin typeface="Cambria Math" panose="02040503050406030204" pitchFamily="18" charset="0"/>
                                          <a:ea typeface="Montserrat-SemiBold"/>
                                          <a:cs typeface="Montserrat-SemiBold"/>
                                          <a:sym typeface="Montserrat-SemiBold"/>
                                        </a:rPr>
                                      </m:ctrlPr>
                                    </m:funcPr>
                                    <m:fName>
                                      <m:r>
                                        <m:rPr>
                                          <m:sty m:val="p"/>
                                        </m:rPr>
                                        <a:rPr lang="en-US" sz="4400" b="1">
                                          <a:solidFill>
                                            <a:srgbClr val="FFC000"/>
                                          </a:solidFill>
                                          <a:latin typeface="Cambria Math" panose="02040503050406030204" pitchFamily="18" charset="0"/>
                                          <a:ea typeface="Montserrat-SemiBold"/>
                                          <a:cs typeface="Montserrat-SemiBold"/>
                                          <a:sym typeface="Montserrat-SemiBold"/>
                                        </a:rPr>
                                        <m:t>p</m:t>
                                      </m:r>
                                    </m:fName>
                                    <m:e>
                                      <m:r>
                                        <a:rPr lang="en-US" sz="4400" b="1">
                                          <a:solidFill>
                                            <a:srgbClr val="FFC000"/>
                                          </a:solidFill>
                                          <a:latin typeface="Cambria Math" panose="02040503050406030204" pitchFamily="18" charset="0"/>
                                          <a:ea typeface="Montserrat-SemiBold"/>
                                          <a:cs typeface="Montserrat-SemiBold"/>
                                          <a:sym typeface="Montserrat-SemiBold"/>
                                        </a:rPr>
                                        <m:t>(</m:t>
                                      </m:r>
                                    </m:e>
                                  </m:func>
                                  <m:sSub>
                                    <m:sSubPr>
                                      <m:ctrlPr>
                                        <a:rPr lang="en-US" sz="4400" b="1" i="1">
                                          <a:solidFill>
                                            <a:srgbClr val="FFC000"/>
                                          </a:solidFill>
                                          <a:latin typeface="Cambria Math" panose="02040503050406030204" pitchFamily="18" charset="0"/>
                                          <a:ea typeface="Montserrat-SemiBold"/>
                                          <a:cs typeface="Montserrat-SemiBold"/>
                                          <a:sym typeface="Montserrat-SemiBold"/>
                                        </a:rPr>
                                      </m:ctrlPr>
                                    </m:sSubPr>
                                    <m:e>
                                      <m:r>
                                        <a:rPr lang="en-US" sz="4400" b="1">
                                          <a:solidFill>
                                            <a:srgbClr val="FFC000"/>
                                          </a:solidFill>
                                          <a:latin typeface="Cambria Math" panose="02040503050406030204" pitchFamily="18" charset="0"/>
                                          <a:ea typeface="Montserrat-SemiBold"/>
                                          <a:cs typeface="Montserrat-SemiBold"/>
                                          <a:sym typeface="Montserrat-SemiBold"/>
                                        </a:rPr>
                                        <m:t>𝑧</m:t>
                                      </m:r>
                                    </m:e>
                                    <m:sub>
                                      <m:r>
                                        <a:rPr lang="en-US" sz="4400" b="1">
                                          <a:solidFill>
                                            <a:srgbClr val="FFC000"/>
                                          </a:solidFill>
                                          <a:latin typeface="Cambria Math" panose="02040503050406030204" pitchFamily="18" charset="0"/>
                                          <a:ea typeface="Montserrat-SemiBold"/>
                                          <a:cs typeface="Montserrat-SemiBold"/>
                                          <a:sym typeface="Montserrat-SemiBold"/>
                                        </a:rPr>
                                        <m:t>𝑗</m:t>
                                      </m:r>
                                    </m:sub>
                                  </m:sSub>
                                </m:e>
                              </m:d>
                            </m:e>
                          </m:nary>
                        </m:den>
                      </m:f>
                      <m:r>
                        <a:rPr lang="en-US" sz="4400" b="1">
                          <a:solidFill>
                            <a:srgbClr val="FFC000"/>
                          </a:solidFill>
                          <a:latin typeface="Cambria Math" panose="02040503050406030204" pitchFamily="18" charset="0"/>
                          <a:ea typeface="Montserrat-SemiBold"/>
                          <a:cs typeface="Montserrat-SemiBold"/>
                          <a:sym typeface="Montserrat-SemiBold"/>
                        </a:rPr>
                        <m:t> , ∀</m:t>
                      </m:r>
                      <m:r>
                        <a:rPr lang="en-US" sz="4400" b="1">
                          <a:solidFill>
                            <a:srgbClr val="FFC000"/>
                          </a:solidFill>
                          <a:latin typeface="Cambria Math" panose="02040503050406030204" pitchFamily="18" charset="0"/>
                          <a:ea typeface="Montserrat-SemiBold"/>
                          <a:cs typeface="Montserrat-SemiBold"/>
                          <a:sym typeface="Montserrat-SemiBold"/>
                        </a:rPr>
                        <m:t>𝑖</m:t>
                      </m:r>
                      <m:r>
                        <a:rPr lang="en-US" sz="4400" b="1">
                          <a:solidFill>
                            <a:srgbClr val="FFC000"/>
                          </a:solidFill>
                          <a:latin typeface="Cambria Math" panose="02040503050406030204" pitchFamily="18" charset="0"/>
                          <a:ea typeface="Montserrat-SemiBold"/>
                          <a:cs typeface="Montserrat-SemiBold"/>
                          <a:sym typeface="Montserrat-SemiBold"/>
                        </a:rPr>
                        <m:t>=1,2,…,</m:t>
                      </m:r>
                      <m:r>
                        <a:rPr lang="en-US" sz="4400" b="1">
                          <a:solidFill>
                            <a:srgbClr val="FFC000"/>
                          </a:solidFill>
                          <a:latin typeface="Cambria Math" panose="02040503050406030204" pitchFamily="18" charset="0"/>
                          <a:ea typeface="Montserrat-SemiBold"/>
                          <a:cs typeface="Montserrat-SemiBold"/>
                          <a:sym typeface="Montserrat-SemiBold"/>
                        </a:rPr>
                        <m:t>𝐶</m:t>
                      </m:r>
                    </m:oMath>
                  </m:oMathPara>
                </a14:m>
                <a:endParaRPr lang="en-US" sz="4400" b="1" dirty="0">
                  <a:solidFill>
                    <a:srgbClr val="FFC000"/>
                  </a:solidFill>
                  <a:latin typeface="Montserrat-SemiBold"/>
                  <a:ea typeface="Montserrat-SemiBold"/>
                  <a:cs typeface="Montserrat-SemiBold"/>
                  <a:sym typeface="Montserrat-SemiBold"/>
                </a:endParaRPr>
              </a:p>
            </p:txBody>
          </p:sp>
        </mc:Choice>
        <mc:Fallback xmlns="">
          <p:sp>
            <p:nvSpPr>
              <p:cNvPr id="4" name="Rectangle 3">
                <a:extLst>
                  <a:ext uri="{FF2B5EF4-FFF2-40B4-BE49-F238E27FC236}">
                    <a16:creationId xmlns:a16="http://schemas.microsoft.com/office/drawing/2014/main" id="{00032F90-4D90-4814-B03D-171CE69CBF88}"/>
                  </a:ext>
                </a:extLst>
              </p:cNvPr>
              <p:cNvSpPr>
                <a:spLocks noRot="1" noChangeAspect="1" noMove="1" noResize="1" noEditPoints="1" noAdjustHandles="1" noChangeArrowheads="1" noChangeShapeType="1" noTextEdit="1"/>
              </p:cNvSpPr>
              <p:nvPr/>
            </p:nvSpPr>
            <p:spPr>
              <a:xfrm>
                <a:off x="9177902" y="6622050"/>
                <a:ext cx="8195698" cy="16998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4529FC8-3083-4E47-B039-A0A8F46787BA}"/>
                  </a:ext>
                </a:extLst>
              </p:cNvPr>
              <p:cNvSpPr/>
              <p:nvPr/>
            </p:nvSpPr>
            <p:spPr>
              <a:xfrm>
                <a:off x="10456517" y="8923996"/>
                <a:ext cx="5638467" cy="20094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b="1">
                          <a:solidFill>
                            <a:srgbClr val="FFC000"/>
                          </a:solidFill>
                          <a:latin typeface="Cambria Math" panose="02040503050406030204" pitchFamily="18" charset="0"/>
                          <a:ea typeface="Montserrat-SemiBold"/>
                          <a:cs typeface="Montserrat-SemiBold"/>
                        </a:rPr>
                        <m:t>𝐽</m:t>
                      </m:r>
                      <m:d>
                        <m:dPr>
                          <m:ctrlPr>
                            <a:rPr lang="en-US" sz="4400" b="1" i="1">
                              <a:solidFill>
                                <a:srgbClr val="FFC000"/>
                              </a:solidFill>
                              <a:latin typeface="Cambria Math" panose="02040503050406030204" pitchFamily="18" charset="0"/>
                              <a:ea typeface="Montserrat-SemiBold"/>
                              <a:cs typeface="Montserrat-SemiBold"/>
                            </a:rPr>
                          </m:ctrlPr>
                        </m:dPr>
                        <m:e>
                          <m:r>
                            <a:rPr lang="en-US" sz="4400" b="1">
                              <a:solidFill>
                                <a:srgbClr val="FFC000"/>
                              </a:solidFill>
                              <a:latin typeface="Cambria Math" panose="02040503050406030204" pitchFamily="18" charset="0"/>
                              <a:ea typeface="Montserrat-SemiBold"/>
                              <a:cs typeface="Montserrat-SemiBold"/>
                            </a:rPr>
                            <m:t>𝑊</m:t>
                          </m:r>
                        </m:e>
                      </m:d>
                      <m:r>
                        <a:rPr lang="en-US" sz="4400" b="1">
                          <a:solidFill>
                            <a:srgbClr val="FFC000"/>
                          </a:solidFill>
                          <a:latin typeface="Cambria Math" panose="02040503050406030204" pitchFamily="18" charset="0"/>
                          <a:ea typeface="Montserrat-SemiBold"/>
                          <a:cs typeface="Montserrat-SemiBold"/>
                        </a:rPr>
                        <m:t>= </m:t>
                      </m:r>
                      <m:nary>
                        <m:naryPr>
                          <m:chr m:val="∑"/>
                          <m:limLoc m:val="undOvr"/>
                          <m:ctrlPr>
                            <a:rPr lang="en-US" sz="4400" b="1" i="1">
                              <a:solidFill>
                                <a:srgbClr val="FFC000"/>
                              </a:solidFill>
                              <a:latin typeface="Cambria Math" panose="02040503050406030204" pitchFamily="18" charset="0"/>
                              <a:ea typeface="Montserrat-SemiBold"/>
                              <a:cs typeface="Montserrat-SemiBold"/>
                            </a:rPr>
                          </m:ctrlPr>
                        </m:naryPr>
                        <m:sub>
                          <m:r>
                            <a:rPr lang="en-US" sz="4400" b="1">
                              <a:solidFill>
                                <a:srgbClr val="FFC000"/>
                              </a:solidFill>
                              <a:latin typeface="Cambria Math" panose="02040503050406030204" pitchFamily="18" charset="0"/>
                              <a:ea typeface="Montserrat-SemiBold"/>
                              <a:cs typeface="Montserrat-SemiBold"/>
                            </a:rPr>
                            <m:t>𝑖</m:t>
                          </m:r>
                          <m:r>
                            <a:rPr lang="en-US" sz="4400" b="1">
                              <a:solidFill>
                                <a:srgbClr val="FFC000"/>
                              </a:solidFill>
                              <a:latin typeface="Cambria Math" panose="02040503050406030204" pitchFamily="18" charset="0"/>
                              <a:ea typeface="Montserrat-SemiBold"/>
                              <a:cs typeface="Montserrat-SemiBold"/>
                            </a:rPr>
                            <m:t>=1</m:t>
                          </m:r>
                        </m:sub>
                        <m:sup>
                          <m:r>
                            <a:rPr lang="en-US" sz="4400" b="1">
                              <a:solidFill>
                                <a:srgbClr val="FFC000"/>
                              </a:solidFill>
                              <a:latin typeface="Cambria Math" panose="02040503050406030204" pitchFamily="18" charset="0"/>
                              <a:ea typeface="Montserrat-SemiBold"/>
                              <a:cs typeface="Montserrat-SemiBold"/>
                            </a:rPr>
                            <m:t>𝑁</m:t>
                          </m:r>
                        </m:sup>
                        <m:e>
                          <m:sSubSup>
                            <m:sSubSupPr>
                              <m:ctrlPr>
                                <a:rPr lang="en-US" sz="4400" b="1" i="1">
                                  <a:solidFill>
                                    <a:srgbClr val="FFC000"/>
                                  </a:solidFill>
                                  <a:latin typeface="Cambria Math" panose="02040503050406030204" pitchFamily="18" charset="0"/>
                                  <a:ea typeface="Montserrat-SemiBold"/>
                                  <a:cs typeface="Montserrat-SemiBold"/>
                                </a:rPr>
                              </m:ctrlPr>
                            </m:sSubSupPr>
                            <m:e>
                              <m:d>
                                <m:dPr>
                                  <m:begChr m:val="‖"/>
                                  <m:endChr m:val="‖"/>
                                  <m:ctrlPr>
                                    <a:rPr lang="en-US" sz="4400" b="1" i="1">
                                      <a:solidFill>
                                        <a:srgbClr val="FFC000"/>
                                      </a:solidFill>
                                      <a:latin typeface="Cambria Math" panose="02040503050406030204" pitchFamily="18" charset="0"/>
                                      <a:ea typeface="Montserrat-SemiBold"/>
                                      <a:cs typeface="Montserrat-SemiBold"/>
                                    </a:rPr>
                                  </m:ctrlPr>
                                </m:dPr>
                                <m:e>
                                  <m:sSub>
                                    <m:sSubPr>
                                      <m:ctrlPr>
                                        <a:rPr lang="en-US" sz="4400" b="1" i="1">
                                          <a:solidFill>
                                            <a:srgbClr val="FFC000"/>
                                          </a:solidFill>
                                          <a:latin typeface="Cambria Math" panose="02040503050406030204" pitchFamily="18" charset="0"/>
                                          <a:ea typeface="Montserrat-SemiBold"/>
                                          <a:cs typeface="Montserrat-SemiBold"/>
                                        </a:rPr>
                                      </m:ctrlPr>
                                    </m:sSubPr>
                                    <m:e>
                                      <m:r>
                                        <a:rPr lang="en-US" sz="4400" b="1">
                                          <a:solidFill>
                                            <a:srgbClr val="FFC000"/>
                                          </a:solidFill>
                                          <a:latin typeface="Cambria Math" panose="02040503050406030204" pitchFamily="18" charset="0"/>
                                          <a:ea typeface="Montserrat-SemiBold"/>
                                          <a:cs typeface="Montserrat-SemiBold"/>
                                        </a:rPr>
                                        <m:t>𝑎</m:t>
                                      </m:r>
                                    </m:e>
                                    <m:sub>
                                      <m:r>
                                        <a:rPr lang="en-US" sz="4400" b="1">
                                          <a:solidFill>
                                            <a:srgbClr val="FFC000"/>
                                          </a:solidFill>
                                          <a:latin typeface="Cambria Math" panose="02040503050406030204" pitchFamily="18" charset="0"/>
                                          <a:ea typeface="Montserrat-SemiBold"/>
                                          <a:cs typeface="Montserrat-SemiBold"/>
                                        </a:rPr>
                                        <m:t>𝑖</m:t>
                                      </m:r>
                                    </m:sub>
                                  </m:sSub>
                                  <m:r>
                                    <a:rPr lang="en-US" sz="4400" b="1">
                                      <a:solidFill>
                                        <a:srgbClr val="FFC000"/>
                                      </a:solidFill>
                                      <a:latin typeface="Cambria Math" panose="02040503050406030204" pitchFamily="18" charset="0"/>
                                      <a:ea typeface="Montserrat-SemiBold"/>
                                      <a:cs typeface="Montserrat-SemiBold"/>
                                    </a:rPr>
                                    <m:t>−</m:t>
                                  </m:r>
                                  <m:sSub>
                                    <m:sSubPr>
                                      <m:ctrlPr>
                                        <a:rPr lang="en-US" sz="4400" b="1" i="1">
                                          <a:solidFill>
                                            <a:srgbClr val="FFC000"/>
                                          </a:solidFill>
                                          <a:latin typeface="Cambria Math" panose="02040503050406030204" pitchFamily="18" charset="0"/>
                                          <a:ea typeface="Montserrat-SemiBold"/>
                                          <a:cs typeface="Montserrat-SemiBold"/>
                                        </a:rPr>
                                      </m:ctrlPr>
                                    </m:sSubPr>
                                    <m:e>
                                      <m:r>
                                        <a:rPr lang="en-US" sz="4400" b="1">
                                          <a:solidFill>
                                            <a:srgbClr val="FFC000"/>
                                          </a:solidFill>
                                          <a:latin typeface="Cambria Math" panose="02040503050406030204" pitchFamily="18" charset="0"/>
                                          <a:ea typeface="Montserrat-SemiBold"/>
                                          <a:cs typeface="Montserrat-SemiBold"/>
                                        </a:rPr>
                                        <m:t>𝑦</m:t>
                                      </m:r>
                                    </m:e>
                                    <m:sub>
                                      <m:r>
                                        <a:rPr lang="en-US" sz="4400" b="1">
                                          <a:solidFill>
                                            <a:srgbClr val="FFC000"/>
                                          </a:solidFill>
                                          <a:latin typeface="Cambria Math" panose="02040503050406030204" pitchFamily="18" charset="0"/>
                                          <a:ea typeface="Montserrat-SemiBold"/>
                                          <a:cs typeface="Montserrat-SemiBold"/>
                                        </a:rPr>
                                        <m:t>𝑖</m:t>
                                      </m:r>
                                    </m:sub>
                                  </m:sSub>
                                </m:e>
                              </m:d>
                            </m:e>
                            <m:sub>
                              <m:r>
                                <a:rPr lang="en-US" sz="4400" b="1">
                                  <a:solidFill>
                                    <a:srgbClr val="FFC000"/>
                                  </a:solidFill>
                                  <a:latin typeface="Cambria Math" panose="02040503050406030204" pitchFamily="18" charset="0"/>
                                  <a:ea typeface="Montserrat-SemiBold"/>
                                  <a:cs typeface="Montserrat-SemiBold"/>
                                </a:rPr>
                                <m:t>2</m:t>
                              </m:r>
                            </m:sub>
                            <m:sup>
                              <m:r>
                                <a:rPr lang="en-US" sz="4400" b="1">
                                  <a:solidFill>
                                    <a:srgbClr val="FFC000"/>
                                  </a:solidFill>
                                  <a:latin typeface="Cambria Math" panose="02040503050406030204" pitchFamily="18" charset="0"/>
                                  <a:ea typeface="Montserrat-SemiBold"/>
                                  <a:cs typeface="Montserrat-SemiBold"/>
                                </a:rPr>
                                <m:t>2</m:t>
                              </m:r>
                            </m:sup>
                          </m:sSubSup>
                        </m:e>
                      </m:nary>
                    </m:oMath>
                  </m:oMathPara>
                </a14:m>
                <a:endParaRPr lang="en-US" sz="4400" b="1" dirty="0">
                  <a:solidFill>
                    <a:srgbClr val="FFC000"/>
                  </a:solidFill>
                  <a:latin typeface="Montserrat-SemiBold"/>
                  <a:ea typeface="Montserrat-SemiBold"/>
                  <a:cs typeface="Montserrat-SemiBold"/>
                </a:endParaRPr>
              </a:p>
            </p:txBody>
          </p:sp>
        </mc:Choice>
        <mc:Fallback xmlns="">
          <p:sp>
            <p:nvSpPr>
              <p:cNvPr id="5" name="Rectangle 4">
                <a:extLst>
                  <a:ext uri="{FF2B5EF4-FFF2-40B4-BE49-F238E27FC236}">
                    <a16:creationId xmlns:a16="http://schemas.microsoft.com/office/drawing/2014/main" id="{C4529FC8-3083-4E47-B039-A0A8F46787BA}"/>
                  </a:ext>
                </a:extLst>
              </p:cNvPr>
              <p:cNvSpPr>
                <a:spLocks noRot="1" noChangeAspect="1" noMove="1" noResize="1" noEditPoints="1" noAdjustHandles="1" noChangeArrowheads="1" noChangeShapeType="1" noTextEdit="1"/>
              </p:cNvSpPr>
              <p:nvPr/>
            </p:nvSpPr>
            <p:spPr>
              <a:xfrm>
                <a:off x="10456517" y="8923996"/>
                <a:ext cx="5638467" cy="200946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92492420"/>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pic>
        <p:nvPicPr>
          <p:cNvPr id="1027" name="Picture 16" descr="https://machinelearningcoban.com/assets/13_softmax/crossentropy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60" y="4117445"/>
            <a:ext cx="5950904" cy="606184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17" descr="https://machinelearningcoban.com/assets/13_softmax/crossentropy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4117445"/>
            <a:ext cx="6040582" cy="6061845"/>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8" descr="https://machinelearningcoban.com/assets/13_softmax/crossentropy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7018" y="4117446"/>
            <a:ext cx="5430982" cy="60618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p:cNvSpPr>
            <a:spLocks noChangeArrowheads="1"/>
          </p:cNvSpPr>
          <p:nvPr/>
        </p:nvSpPr>
        <p:spPr bwMode="auto">
          <a:xfrm>
            <a:off x="5264727" y="2798618"/>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5" name="Rectangle 5"/>
          <p:cNvSpPr>
            <a:spLocks noChangeArrowheads="1"/>
          </p:cNvSpPr>
          <p:nvPr/>
        </p:nvSpPr>
        <p:spPr bwMode="auto">
          <a:xfrm>
            <a:off x="5264727" y="5243368"/>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altLang="vi-VN" sz="1200" b="0" i="0" u="none" strike="noStrike" cap="none" normalizeH="0" baseline="0">
                <a:ln>
                  <a:noFill/>
                </a:ln>
                <a:solidFill>
                  <a:schemeClr val="tx1"/>
                </a:solidFill>
                <a:effectLst/>
                <a:latin typeface="Roboto"/>
                <a:ea typeface="Calibri" panose="020F0502020204030204" pitchFamily="34" charset="0"/>
                <a:cs typeface="Segoe UI" panose="020B0502040204020203" pitchFamily="34" charset="0"/>
              </a:rPr>
              <a:t> </a:t>
            </a:r>
            <a:endParaRPr kumimoji="0" lang="en-US" altLang="vi-VN" sz="1800" b="0" i="0" u="none" strike="noStrike" cap="none" normalizeH="0" baseline="0">
              <a:ln>
                <a:noFill/>
              </a:ln>
              <a:solidFill>
                <a:schemeClr val="tx1"/>
              </a:solidFill>
              <a:effectLst/>
              <a:latin typeface="Arial" panose="020B0604020202020204" pitchFamily="34" charset="0"/>
            </a:endParaRPr>
          </a:p>
        </p:txBody>
      </p:sp>
      <p:sp>
        <p:nvSpPr>
          <p:cNvPr id="6" name="Rectangle 6"/>
          <p:cNvSpPr>
            <a:spLocks noChangeArrowheads="1"/>
          </p:cNvSpPr>
          <p:nvPr/>
        </p:nvSpPr>
        <p:spPr bwMode="auto">
          <a:xfrm>
            <a:off x="5264727" y="7148368"/>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altLang="vi-VN" sz="1200" b="0" i="0" u="none" strike="noStrike" cap="none" normalizeH="0" baseline="0">
                <a:ln>
                  <a:noFill/>
                </a:ln>
                <a:solidFill>
                  <a:schemeClr val="tx1"/>
                </a:solidFill>
                <a:effectLst/>
                <a:latin typeface="Roboto"/>
                <a:ea typeface="Calibri" panose="020F0502020204030204" pitchFamily="34" charset="0"/>
                <a:cs typeface="Segoe UI" panose="020B0502040204020203" pitchFamily="34" charset="0"/>
              </a:rPr>
              <a:t> </a:t>
            </a:r>
            <a:endParaRPr kumimoji="0" lang="en-US" altLang="vi-VN" sz="1800" b="0" i="0" u="none" strike="noStrike" cap="none" normalizeH="0" baseline="0">
              <a:ln>
                <a:noFill/>
              </a:ln>
              <a:solidFill>
                <a:schemeClr val="tx1"/>
              </a:solidFill>
              <a:effectLst/>
              <a:latin typeface="Arial" panose="020B0604020202020204" pitchFamily="34" charset="0"/>
            </a:endParaRPr>
          </a:p>
        </p:txBody>
      </p:sp>
      <p:sp>
        <p:nvSpPr>
          <p:cNvPr id="7" name="Rectangle 7"/>
          <p:cNvSpPr>
            <a:spLocks noChangeArrowheads="1"/>
          </p:cNvSpPr>
          <p:nvPr/>
        </p:nvSpPr>
        <p:spPr bwMode="auto">
          <a:xfrm>
            <a:off x="5264727" y="9081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25" name="Shape 129"/>
          <p:cNvSpPr/>
          <p:nvPr/>
        </p:nvSpPr>
        <p:spPr>
          <a:xfrm>
            <a:off x="34261" y="1948153"/>
            <a:ext cx="2909193" cy="265457"/>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chor="ctr">
            <a:spAutoFit/>
          </a:bodyPr>
          <a:lstStyle>
            <a:lvl1pPr algn="l">
              <a:defRPr sz="1800" cap="all" spc="360">
                <a:latin typeface="+mn-lt"/>
                <a:ea typeface="+mn-ea"/>
                <a:cs typeface="+mn-cs"/>
                <a:sym typeface="Montserrat-Regular"/>
              </a:defRPr>
            </a:lvl1pPr>
          </a:lstStyle>
          <a:p>
            <a:r>
              <a:rPr lang="vi-VN" sz="1350"/>
              <a:t>DIGIT RECORNIGTION</a:t>
            </a:r>
            <a:endParaRPr sz="1350"/>
          </a:p>
        </p:txBody>
      </p:sp>
      <p:sp>
        <p:nvSpPr>
          <p:cNvPr id="26" name="Shape 130"/>
          <p:cNvSpPr/>
          <p:nvPr/>
        </p:nvSpPr>
        <p:spPr>
          <a:xfrm>
            <a:off x="0" y="2213610"/>
            <a:ext cx="18288000" cy="1874095"/>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vi-VN" sz="4400" dirty="0">
                <a:solidFill>
                  <a:srgbClr val="FFC000"/>
                </a:solidFill>
              </a:rPr>
              <a:t>LAYER NEURAL NETWORK </a:t>
            </a:r>
          </a:p>
          <a:p>
            <a:r>
              <a:rPr lang="en-US" sz="4400" dirty="0">
                <a:solidFill>
                  <a:srgbClr val="FFC000"/>
                </a:solidFill>
              </a:rPr>
              <a:t>CROSS ENTROPY</a:t>
            </a:r>
            <a:endParaRPr lang="vi-VN" sz="4400" dirty="0">
              <a:solidFill>
                <a:srgbClr val="FFC000"/>
              </a:solidFill>
            </a:endParaRPr>
          </a:p>
        </p:txBody>
      </p:sp>
      <p:sp>
        <p:nvSpPr>
          <p:cNvPr id="27" name="Shape 132"/>
          <p:cNvSpPr/>
          <p:nvPr/>
        </p:nvSpPr>
        <p:spPr>
          <a:xfrm>
            <a:off x="0" y="3400370"/>
            <a:ext cx="18253739" cy="1"/>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sp>
        <p:nvSpPr>
          <p:cNvPr id="28" name="Shape 132"/>
          <p:cNvSpPr/>
          <p:nvPr/>
        </p:nvSpPr>
        <p:spPr>
          <a:xfrm>
            <a:off x="-1" y="10727961"/>
            <a:ext cx="18253739" cy="1"/>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5F251F7B-94C8-4855-86B1-19381A0DE497}"/>
                  </a:ext>
                </a:extLst>
              </p:cNvPr>
              <p:cNvSpPr/>
              <p:nvPr/>
            </p:nvSpPr>
            <p:spPr>
              <a:xfrm>
                <a:off x="2160042" y="11077955"/>
                <a:ext cx="6209369" cy="20126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4400" b="1" smtClean="0">
                          <a:solidFill>
                            <a:srgbClr val="FFC000"/>
                          </a:solidFill>
                          <a:latin typeface="Cambria Math" panose="02040503050406030204" pitchFamily="18" charset="0"/>
                          <a:ea typeface="Montserrat-SemiBold"/>
                          <a:cs typeface="Montserrat-SemiBold"/>
                          <a:sym typeface="Montserrat-SemiBold"/>
                        </a:rPr>
                        <m:t>𝐻</m:t>
                      </m:r>
                      <m:d>
                        <m:dPr>
                          <m:ctrlPr>
                            <a:rPr lang="en-US" sz="4400" b="1" i="1">
                              <a:solidFill>
                                <a:srgbClr val="FFC000"/>
                              </a:solidFill>
                              <a:latin typeface="Cambria Math" panose="02040503050406030204" pitchFamily="18" charset="0"/>
                              <a:ea typeface="Montserrat-SemiBold"/>
                              <a:cs typeface="Montserrat-SemiBold"/>
                              <a:sym typeface="Montserrat-SemiBold"/>
                            </a:rPr>
                          </m:ctrlPr>
                        </m:dPr>
                        <m:e>
                          <m:r>
                            <a:rPr lang="en-US" sz="4400" b="1">
                              <a:solidFill>
                                <a:srgbClr val="FFC000"/>
                              </a:solidFill>
                              <a:latin typeface="Cambria Math" panose="02040503050406030204" pitchFamily="18" charset="0"/>
                              <a:ea typeface="Montserrat-SemiBold"/>
                              <a:cs typeface="Montserrat-SemiBold"/>
                              <a:sym typeface="Montserrat-SemiBold"/>
                            </a:rPr>
                            <m:t>𝑝</m:t>
                          </m:r>
                          <m:r>
                            <a:rPr lang="en-US" sz="4400" b="1">
                              <a:solidFill>
                                <a:srgbClr val="FFC000"/>
                              </a:solidFill>
                              <a:latin typeface="Cambria Math" panose="02040503050406030204" pitchFamily="18" charset="0"/>
                              <a:ea typeface="Montserrat-SemiBold"/>
                              <a:cs typeface="Montserrat-SemiBold"/>
                              <a:sym typeface="Montserrat-SemiBold"/>
                            </a:rPr>
                            <m:t>,</m:t>
                          </m:r>
                          <m:r>
                            <a:rPr lang="en-US" sz="4400" b="1">
                              <a:solidFill>
                                <a:srgbClr val="FFC000"/>
                              </a:solidFill>
                              <a:latin typeface="Cambria Math" panose="02040503050406030204" pitchFamily="18" charset="0"/>
                              <a:ea typeface="Montserrat-SemiBold"/>
                              <a:cs typeface="Montserrat-SemiBold"/>
                              <a:sym typeface="Montserrat-SemiBold"/>
                            </a:rPr>
                            <m:t>𝑞</m:t>
                          </m:r>
                        </m:e>
                      </m:d>
                      <m:r>
                        <a:rPr lang="en-US" sz="4400" b="1">
                          <a:solidFill>
                            <a:srgbClr val="FFC000"/>
                          </a:solidFill>
                          <a:latin typeface="Cambria Math" panose="02040503050406030204" pitchFamily="18" charset="0"/>
                          <a:ea typeface="Montserrat-SemiBold"/>
                          <a:cs typeface="Montserrat-SemiBold"/>
                          <a:sym typeface="Montserrat-SemiBold"/>
                        </a:rPr>
                        <m:t>= −</m:t>
                      </m:r>
                      <m:nary>
                        <m:naryPr>
                          <m:chr m:val="∑"/>
                          <m:limLoc m:val="undOvr"/>
                          <m:ctrlPr>
                            <a:rPr lang="en-US" sz="4400" b="1" i="1">
                              <a:solidFill>
                                <a:srgbClr val="FFC000"/>
                              </a:solidFill>
                              <a:latin typeface="Cambria Math" panose="02040503050406030204" pitchFamily="18" charset="0"/>
                              <a:ea typeface="Montserrat-SemiBold"/>
                              <a:cs typeface="Montserrat-SemiBold"/>
                              <a:sym typeface="Montserrat-SemiBold"/>
                            </a:rPr>
                          </m:ctrlPr>
                        </m:naryPr>
                        <m:sub>
                          <m:r>
                            <a:rPr lang="en-US" sz="4400" b="1">
                              <a:solidFill>
                                <a:srgbClr val="FFC000"/>
                              </a:solidFill>
                              <a:latin typeface="Cambria Math" panose="02040503050406030204" pitchFamily="18" charset="0"/>
                              <a:ea typeface="Montserrat-SemiBold"/>
                              <a:cs typeface="Montserrat-SemiBold"/>
                              <a:sym typeface="Montserrat-SemiBold"/>
                            </a:rPr>
                            <m:t>𝑖</m:t>
                          </m:r>
                          <m:r>
                            <a:rPr lang="en-US" sz="4400" b="1">
                              <a:solidFill>
                                <a:srgbClr val="FFC000"/>
                              </a:solidFill>
                              <a:latin typeface="Cambria Math" panose="02040503050406030204" pitchFamily="18" charset="0"/>
                              <a:ea typeface="Montserrat-SemiBold"/>
                              <a:cs typeface="Montserrat-SemiBold"/>
                              <a:sym typeface="Montserrat-SemiBold"/>
                            </a:rPr>
                            <m:t>=1</m:t>
                          </m:r>
                        </m:sub>
                        <m:sup>
                          <m:r>
                            <a:rPr lang="en-US" sz="4400" b="1">
                              <a:solidFill>
                                <a:srgbClr val="FFC000"/>
                              </a:solidFill>
                              <a:latin typeface="Cambria Math" panose="02040503050406030204" pitchFamily="18" charset="0"/>
                              <a:ea typeface="Montserrat-SemiBold"/>
                              <a:cs typeface="Montserrat-SemiBold"/>
                              <a:sym typeface="Montserrat-SemiBold"/>
                            </a:rPr>
                            <m:t>𝐶</m:t>
                          </m:r>
                        </m:sup>
                        <m:e>
                          <m:r>
                            <a:rPr lang="en-US" sz="4400" b="1">
                              <a:solidFill>
                                <a:srgbClr val="FFC000"/>
                              </a:solidFill>
                              <a:latin typeface="Cambria Math" panose="02040503050406030204" pitchFamily="18" charset="0"/>
                              <a:ea typeface="Montserrat-SemiBold"/>
                              <a:cs typeface="Montserrat-SemiBold"/>
                              <a:sym typeface="Montserrat-SemiBold"/>
                            </a:rPr>
                            <m:t>𝐸</m:t>
                          </m:r>
                          <m:d>
                            <m:dPr>
                              <m:ctrlPr>
                                <a:rPr lang="en-US" sz="4400" b="1" i="1">
                                  <a:solidFill>
                                    <a:srgbClr val="FFC000"/>
                                  </a:solidFill>
                                  <a:latin typeface="Cambria Math" panose="02040503050406030204" pitchFamily="18" charset="0"/>
                                  <a:ea typeface="Montserrat-SemiBold"/>
                                  <a:cs typeface="Montserrat-SemiBold"/>
                                  <a:sym typeface="Montserrat-SemiBold"/>
                                </a:rPr>
                              </m:ctrlPr>
                            </m:dPr>
                            <m:e>
                              <m:sSub>
                                <m:sSubPr>
                                  <m:ctrlPr>
                                    <a:rPr lang="en-US" sz="4400" b="1" i="1">
                                      <a:solidFill>
                                        <a:srgbClr val="FFC000"/>
                                      </a:solidFill>
                                      <a:latin typeface="Cambria Math" panose="02040503050406030204" pitchFamily="18" charset="0"/>
                                      <a:ea typeface="Montserrat-SemiBold"/>
                                      <a:cs typeface="Montserrat-SemiBold"/>
                                      <a:sym typeface="Montserrat-SemiBold"/>
                                    </a:rPr>
                                  </m:ctrlPr>
                                </m:sSubPr>
                                <m:e>
                                  <m:r>
                                    <a:rPr lang="en-US" sz="4400" b="1">
                                      <a:solidFill>
                                        <a:srgbClr val="FFC000"/>
                                      </a:solidFill>
                                      <a:latin typeface="Cambria Math" panose="02040503050406030204" pitchFamily="18" charset="0"/>
                                      <a:ea typeface="Montserrat-SemiBold"/>
                                      <a:cs typeface="Montserrat-SemiBold"/>
                                      <a:sym typeface="Montserrat-SemiBold"/>
                                    </a:rPr>
                                    <m:t>𝑝</m:t>
                                  </m:r>
                                </m:e>
                                <m:sub>
                                  <m:r>
                                    <a:rPr lang="en-US" sz="4400" b="1">
                                      <a:solidFill>
                                        <a:srgbClr val="FFC000"/>
                                      </a:solidFill>
                                      <a:latin typeface="Cambria Math" panose="02040503050406030204" pitchFamily="18" charset="0"/>
                                      <a:ea typeface="Montserrat-SemiBold"/>
                                      <a:cs typeface="Montserrat-SemiBold"/>
                                      <a:sym typeface="Montserrat-SemiBold"/>
                                    </a:rPr>
                                    <m:t>𝑖</m:t>
                                  </m:r>
                                </m:sub>
                              </m:sSub>
                              <m:r>
                                <a:rPr lang="en-US" sz="4400" b="1">
                                  <a:solidFill>
                                    <a:srgbClr val="FFC000"/>
                                  </a:solidFill>
                                  <a:latin typeface="Cambria Math" panose="02040503050406030204" pitchFamily="18" charset="0"/>
                                  <a:ea typeface="Montserrat-SemiBold"/>
                                  <a:cs typeface="Montserrat-SemiBold"/>
                                  <a:sym typeface="Montserrat-SemiBold"/>
                                </a:rPr>
                                <m:t>,</m:t>
                              </m:r>
                              <m:sSub>
                                <m:sSubPr>
                                  <m:ctrlPr>
                                    <a:rPr lang="en-US" sz="4400" b="1" i="1">
                                      <a:solidFill>
                                        <a:srgbClr val="FFC000"/>
                                      </a:solidFill>
                                      <a:latin typeface="Cambria Math" panose="02040503050406030204" pitchFamily="18" charset="0"/>
                                      <a:ea typeface="Montserrat-SemiBold"/>
                                      <a:cs typeface="Montserrat-SemiBold"/>
                                      <a:sym typeface="Montserrat-SemiBold"/>
                                    </a:rPr>
                                  </m:ctrlPr>
                                </m:sSubPr>
                                <m:e>
                                  <m:r>
                                    <a:rPr lang="en-US" sz="4400" b="1">
                                      <a:solidFill>
                                        <a:srgbClr val="FFC000"/>
                                      </a:solidFill>
                                      <a:latin typeface="Cambria Math" panose="02040503050406030204" pitchFamily="18" charset="0"/>
                                      <a:ea typeface="Montserrat-SemiBold"/>
                                      <a:cs typeface="Montserrat-SemiBold"/>
                                      <a:sym typeface="Montserrat-SemiBold"/>
                                    </a:rPr>
                                    <m:t>𝑞</m:t>
                                  </m:r>
                                </m:e>
                                <m:sub>
                                  <m:r>
                                    <a:rPr lang="en-US" sz="4400" b="1">
                                      <a:solidFill>
                                        <a:srgbClr val="FFC000"/>
                                      </a:solidFill>
                                      <a:latin typeface="Cambria Math" panose="02040503050406030204" pitchFamily="18" charset="0"/>
                                      <a:ea typeface="Montserrat-SemiBold"/>
                                      <a:cs typeface="Montserrat-SemiBold"/>
                                      <a:sym typeface="Montserrat-SemiBold"/>
                                    </a:rPr>
                                    <m:t>𝑖</m:t>
                                  </m:r>
                                </m:sub>
                              </m:sSub>
                            </m:e>
                          </m:d>
                        </m:e>
                      </m:nary>
                      <m:r>
                        <a:rPr lang="en-US" sz="4400" b="1">
                          <a:solidFill>
                            <a:srgbClr val="FFC000"/>
                          </a:solidFill>
                          <a:latin typeface="Cambria Math" panose="02040503050406030204" pitchFamily="18" charset="0"/>
                          <a:ea typeface="Montserrat-SemiBold"/>
                          <a:cs typeface="Montserrat-SemiBold"/>
                          <a:sym typeface="Montserrat-SemiBold"/>
                        </a:rPr>
                        <m:t> </m:t>
                      </m:r>
                    </m:oMath>
                  </m:oMathPara>
                </a14:m>
                <a:endParaRPr lang="en-US" sz="4400" b="1" dirty="0">
                  <a:solidFill>
                    <a:srgbClr val="FFC000"/>
                  </a:solidFill>
                  <a:latin typeface="Montserrat-SemiBold"/>
                  <a:ea typeface="Montserrat-SemiBold"/>
                  <a:cs typeface="Montserrat-SemiBold"/>
                  <a:sym typeface="Montserrat-SemiBold"/>
                </a:endParaRPr>
              </a:p>
            </p:txBody>
          </p:sp>
        </mc:Choice>
        <mc:Fallback xmlns="">
          <p:sp>
            <p:nvSpPr>
              <p:cNvPr id="2" name="Rectangle 1">
                <a:extLst>
                  <a:ext uri="{FF2B5EF4-FFF2-40B4-BE49-F238E27FC236}">
                    <a16:creationId xmlns:a16="http://schemas.microsoft.com/office/drawing/2014/main" id="{5F251F7B-94C8-4855-86B1-19381A0DE497}"/>
                  </a:ext>
                </a:extLst>
              </p:cNvPr>
              <p:cNvSpPr>
                <a:spLocks noRot="1" noChangeAspect="1" noMove="1" noResize="1" noEditPoints="1" noAdjustHandles="1" noChangeArrowheads="1" noChangeShapeType="1" noTextEdit="1"/>
              </p:cNvSpPr>
              <p:nvPr/>
            </p:nvSpPr>
            <p:spPr>
              <a:xfrm>
                <a:off x="2160042" y="11077955"/>
                <a:ext cx="6209369" cy="20126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D48D023-8C94-4D73-8990-474669103BD5}"/>
                  </a:ext>
                </a:extLst>
              </p:cNvPr>
              <p:cNvSpPr/>
              <p:nvPr/>
            </p:nvSpPr>
            <p:spPr>
              <a:xfrm>
                <a:off x="9996921" y="11782119"/>
                <a:ext cx="6131037"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sz="4400" b="1" i="1">
                              <a:solidFill>
                                <a:srgbClr val="FFC000"/>
                              </a:solidFill>
                              <a:latin typeface="Cambria Math" panose="02040503050406030204" pitchFamily="18" charset="0"/>
                              <a:ea typeface="Montserrat-SemiBold"/>
                              <a:cs typeface="Montserrat-SemiBold"/>
                            </a:rPr>
                          </m:ctrlPr>
                        </m:dPr>
                        <m:e>
                          <m:r>
                            <a:rPr lang="en-US" sz="4400" b="1">
                              <a:solidFill>
                                <a:srgbClr val="FFC000"/>
                              </a:solidFill>
                              <a:latin typeface="Cambria Math" panose="02040503050406030204" pitchFamily="18" charset="0"/>
                              <a:ea typeface="Montserrat-SemiBold"/>
                              <a:cs typeface="Montserrat-SemiBold"/>
                            </a:rPr>
                            <m:t> </m:t>
                          </m:r>
                          <m:r>
                            <a:rPr lang="en-US" sz="4400" b="1">
                              <a:solidFill>
                                <a:srgbClr val="FFC000"/>
                              </a:solidFill>
                              <a:latin typeface="Cambria Math" panose="02040503050406030204" pitchFamily="18" charset="0"/>
                              <a:ea typeface="Montserrat-SemiBold"/>
                              <a:cs typeface="Montserrat-SemiBold"/>
                            </a:rPr>
                            <m:t>𝐸</m:t>
                          </m:r>
                          <m:d>
                            <m:dPr>
                              <m:ctrlPr>
                                <a:rPr lang="en-US" sz="4400" b="1" i="1">
                                  <a:solidFill>
                                    <a:srgbClr val="FFC000"/>
                                  </a:solidFill>
                                  <a:latin typeface="Cambria Math" panose="02040503050406030204" pitchFamily="18" charset="0"/>
                                  <a:ea typeface="Montserrat-SemiBold"/>
                                  <a:cs typeface="Montserrat-SemiBold"/>
                                </a:rPr>
                              </m:ctrlPr>
                            </m:dPr>
                            <m:e>
                              <m:sSub>
                                <m:sSubPr>
                                  <m:ctrlPr>
                                    <a:rPr lang="en-US" sz="4400" b="1" i="1">
                                      <a:solidFill>
                                        <a:srgbClr val="FFC000"/>
                                      </a:solidFill>
                                      <a:latin typeface="Cambria Math" panose="02040503050406030204" pitchFamily="18" charset="0"/>
                                      <a:ea typeface="Montserrat-SemiBold"/>
                                      <a:cs typeface="Montserrat-SemiBold"/>
                                    </a:rPr>
                                  </m:ctrlPr>
                                </m:sSubPr>
                                <m:e>
                                  <m:r>
                                    <a:rPr lang="en-US" sz="4400" b="1">
                                      <a:solidFill>
                                        <a:srgbClr val="FFC000"/>
                                      </a:solidFill>
                                      <a:latin typeface="Cambria Math" panose="02040503050406030204" pitchFamily="18" charset="0"/>
                                      <a:ea typeface="Montserrat-SemiBold"/>
                                      <a:cs typeface="Montserrat-SemiBold"/>
                                    </a:rPr>
                                    <m:t>𝑝</m:t>
                                  </m:r>
                                </m:e>
                                <m:sub>
                                  <m:r>
                                    <a:rPr lang="en-US" sz="4400" b="1">
                                      <a:solidFill>
                                        <a:srgbClr val="FFC000"/>
                                      </a:solidFill>
                                      <a:latin typeface="Cambria Math" panose="02040503050406030204" pitchFamily="18" charset="0"/>
                                      <a:ea typeface="Montserrat-SemiBold"/>
                                      <a:cs typeface="Montserrat-SemiBold"/>
                                    </a:rPr>
                                    <m:t>𝑖</m:t>
                                  </m:r>
                                </m:sub>
                              </m:sSub>
                              <m:r>
                                <a:rPr lang="en-US" sz="4400" b="1">
                                  <a:solidFill>
                                    <a:srgbClr val="FFC000"/>
                                  </a:solidFill>
                                  <a:latin typeface="Cambria Math" panose="02040503050406030204" pitchFamily="18" charset="0"/>
                                  <a:ea typeface="Montserrat-SemiBold"/>
                                  <a:cs typeface="Montserrat-SemiBold"/>
                                </a:rPr>
                                <m:t>,</m:t>
                              </m:r>
                              <m:sSub>
                                <m:sSubPr>
                                  <m:ctrlPr>
                                    <a:rPr lang="en-US" sz="4400" b="1" i="1">
                                      <a:solidFill>
                                        <a:srgbClr val="FFC000"/>
                                      </a:solidFill>
                                      <a:latin typeface="Cambria Math" panose="02040503050406030204" pitchFamily="18" charset="0"/>
                                      <a:ea typeface="Montserrat-SemiBold"/>
                                      <a:cs typeface="Montserrat-SemiBold"/>
                                    </a:rPr>
                                  </m:ctrlPr>
                                </m:sSubPr>
                                <m:e>
                                  <m:r>
                                    <a:rPr lang="en-US" sz="4400" b="1">
                                      <a:solidFill>
                                        <a:srgbClr val="FFC000"/>
                                      </a:solidFill>
                                      <a:latin typeface="Cambria Math" panose="02040503050406030204" pitchFamily="18" charset="0"/>
                                      <a:ea typeface="Montserrat-SemiBold"/>
                                      <a:cs typeface="Montserrat-SemiBold"/>
                                    </a:rPr>
                                    <m:t>𝑞</m:t>
                                  </m:r>
                                </m:e>
                                <m:sub>
                                  <m:r>
                                    <a:rPr lang="en-US" sz="4400" b="1">
                                      <a:solidFill>
                                        <a:srgbClr val="FFC000"/>
                                      </a:solidFill>
                                      <a:latin typeface="Cambria Math" panose="02040503050406030204" pitchFamily="18" charset="0"/>
                                      <a:ea typeface="Montserrat-SemiBold"/>
                                      <a:cs typeface="Montserrat-SemiBold"/>
                                    </a:rPr>
                                    <m:t>𝑖</m:t>
                                  </m:r>
                                </m:sub>
                              </m:sSub>
                            </m:e>
                          </m:d>
                          <m:r>
                            <a:rPr lang="en-US" sz="4400" b="1">
                              <a:solidFill>
                                <a:srgbClr val="FFC000"/>
                              </a:solidFill>
                              <a:latin typeface="Cambria Math" panose="02040503050406030204" pitchFamily="18" charset="0"/>
                              <a:ea typeface="Montserrat-SemiBold"/>
                              <a:cs typeface="Montserrat-SemiBold"/>
                            </a:rPr>
                            <m:t>= −</m:t>
                          </m:r>
                          <m:sSub>
                            <m:sSubPr>
                              <m:ctrlPr>
                                <a:rPr lang="en-US" sz="4400" b="1" i="1">
                                  <a:solidFill>
                                    <a:srgbClr val="FFC000"/>
                                  </a:solidFill>
                                  <a:latin typeface="Cambria Math" panose="02040503050406030204" pitchFamily="18" charset="0"/>
                                  <a:ea typeface="Montserrat-SemiBold"/>
                                  <a:cs typeface="Montserrat-SemiBold"/>
                                </a:rPr>
                              </m:ctrlPr>
                            </m:sSubPr>
                            <m:e>
                              <m:r>
                                <a:rPr lang="en-US" sz="4400" b="1">
                                  <a:solidFill>
                                    <a:srgbClr val="FFC000"/>
                                  </a:solidFill>
                                  <a:latin typeface="Cambria Math" panose="02040503050406030204" pitchFamily="18" charset="0"/>
                                  <a:ea typeface="Montserrat-SemiBold"/>
                                  <a:cs typeface="Montserrat-SemiBold"/>
                                </a:rPr>
                                <m:t>𝑝</m:t>
                              </m:r>
                            </m:e>
                            <m:sub>
                              <m:r>
                                <a:rPr lang="en-US" sz="4400" b="1">
                                  <a:solidFill>
                                    <a:srgbClr val="FFC000"/>
                                  </a:solidFill>
                                  <a:latin typeface="Cambria Math" panose="02040503050406030204" pitchFamily="18" charset="0"/>
                                  <a:ea typeface="Montserrat-SemiBold"/>
                                  <a:cs typeface="Montserrat-SemiBold"/>
                                </a:rPr>
                                <m:t>𝑖</m:t>
                              </m:r>
                            </m:sub>
                          </m:sSub>
                          <m:r>
                            <a:rPr lang="en-US" sz="4400" b="1">
                              <a:solidFill>
                                <a:srgbClr val="FFC000"/>
                              </a:solidFill>
                              <a:latin typeface="Cambria Math" panose="02040503050406030204" pitchFamily="18" charset="0"/>
                              <a:ea typeface="Montserrat-SemiBold"/>
                              <a:cs typeface="Montserrat-SemiBold"/>
                            </a:rPr>
                            <m:t> </m:t>
                          </m:r>
                          <m:r>
                            <m:rPr>
                              <m:sty m:val="p"/>
                            </m:rPr>
                            <a:rPr lang="en-US" sz="4400" b="1">
                              <a:solidFill>
                                <a:srgbClr val="FFC000"/>
                              </a:solidFill>
                              <a:latin typeface="Cambria Math" panose="02040503050406030204" pitchFamily="18" charset="0"/>
                              <a:ea typeface="Montserrat-SemiBold"/>
                              <a:cs typeface="Montserrat-SemiBold"/>
                            </a:rPr>
                            <m:t>lo</m:t>
                          </m:r>
                          <m:func>
                            <m:funcPr>
                              <m:ctrlPr>
                                <a:rPr lang="en-US" sz="4400" b="1" i="1">
                                  <a:solidFill>
                                    <a:srgbClr val="FFC000"/>
                                  </a:solidFill>
                                  <a:latin typeface="Cambria Math" panose="02040503050406030204" pitchFamily="18" charset="0"/>
                                  <a:ea typeface="Montserrat-SemiBold"/>
                                  <a:cs typeface="Montserrat-SemiBold"/>
                                </a:rPr>
                              </m:ctrlPr>
                            </m:funcPr>
                            <m:fName>
                              <m:r>
                                <m:rPr>
                                  <m:sty m:val="p"/>
                                </m:rPr>
                                <a:rPr lang="en-US" sz="4400" b="1">
                                  <a:solidFill>
                                    <a:srgbClr val="FFC000"/>
                                  </a:solidFill>
                                  <a:latin typeface="Cambria Math" panose="02040503050406030204" pitchFamily="18" charset="0"/>
                                  <a:ea typeface="Montserrat-SemiBold"/>
                                  <a:cs typeface="Montserrat-SemiBold"/>
                                </a:rPr>
                                <m:t>g</m:t>
                              </m:r>
                            </m:fName>
                            <m:e>
                              <m:r>
                                <a:rPr lang="en-US" sz="4400" b="1">
                                  <a:solidFill>
                                    <a:srgbClr val="FFC000"/>
                                  </a:solidFill>
                                  <a:latin typeface="Cambria Math" panose="02040503050406030204" pitchFamily="18" charset="0"/>
                                  <a:ea typeface="Montserrat-SemiBold"/>
                                  <a:cs typeface="Montserrat-SemiBold"/>
                                </a:rPr>
                                <m:t>(</m:t>
                              </m:r>
                            </m:e>
                          </m:func>
                          <m:sSub>
                            <m:sSubPr>
                              <m:ctrlPr>
                                <a:rPr lang="en-US" sz="4400" b="1" i="1">
                                  <a:solidFill>
                                    <a:srgbClr val="FFC000"/>
                                  </a:solidFill>
                                  <a:latin typeface="Cambria Math" panose="02040503050406030204" pitchFamily="18" charset="0"/>
                                  <a:ea typeface="Montserrat-SemiBold"/>
                                  <a:cs typeface="Montserrat-SemiBold"/>
                                </a:rPr>
                              </m:ctrlPr>
                            </m:sSubPr>
                            <m:e>
                              <m:r>
                                <a:rPr lang="en-US" sz="4400" b="1">
                                  <a:solidFill>
                                    <a:srgbClr val="FFC000"/>
                                  </a:solidFill>
                                  <a:latin typeface="Cambria Math" panose="02040503050406030204" pitchFamily="18" charset="0"/>
                                  <a:ea typeface="Montserrat-SemiBold"/>
                                  <a:cs typeface="Montserrat-SemiBold"/>
                                </a:rPr>
                                <m:t>𝑞</m:t>
                              </m:r>
                            </m:e>
                            <m:sub>
                              <m:r>
                                <a:rPr lang="en-US" sz="4400" b="1">
                                  <a:solidFill>
                                    <a:srgbClr val="FFC000"/>
                                  </a:solidFill>
                                  <a:latin typeface="Cambria Math" panose="02040503050406030204" pitchFamily="18" charset="0"/>
                                  <a:ea typeface="Montserrat-SemiBold"/>
                                  <a:cs typeface="Montserrat-SemiBold"/>
                                </a:rPr>
                                <m:t>𝑖</m:t>
                              </m:r>
                            </m:sub>
                          </m:sSub>
                        </m:e>
                      </m:d>
                    </m:oMath>
                  </m:oMathPara>
                </a14:m>
                <a:endParaRPr lang="en-US" sz="4400" b="1" dirty="0">
                  <a:solidFill>
                    <a:srgbClr val="FFC000"/>
                  </a:solidFill>
                  <a:latin typeface="Montserrat-SemiBold"/>
                  <a:ea typeface="Montserrat-SemiBold"/>
                  <a:cs typeface="Montserrat-SemiBold"/>
                </a:endParaRPr>
              </a:p>
            </p:txBody>
          </p:sp>
        </mc:Choice>
        <mc:Fallback xmlns="">
          <p:sp>
            <p:nvSpPr>
              <p:cNvPr id="3" name="Rectangle 2">
                <a:extLst>
                  <a:ext uri="{FF2B5EF4-FFF2-40B4-BE49-F238E27FC236}">
                    <a16:creationId xmlns:a16="http://schemas.microsoft.com/office/drawing/2014/main" id="{3D48D023-8C94-4D73-8990-474669103BD5}"/>
                  </a:ext>
                </a:extLst>
              </p:cNvPr>
              <p:cNvSpPr>
                <a:spLocks noRot="1" noChangeAspect="1" noMove="1" noResize="1" noEditPoints="1" noAdjustHandles="1" noChangeArrowheads="1" noChangeShapeType="1" noTextEdit="1"/>
              </p:cNvSpPr>
              <p:nvPr/>
            </p:nvSpPr>
            <p:spPr>
              <a:xfrm>
                <a:off x="9996921" y="11782119"/>
                <a:ext cx="6131037" cy="76944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69651888"/>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2" name="Shape 82"/>
          <p:cNvSpPr/>
          <p:nvPr/>
        </p:nvSpPr>
        <p:spPr>
          <a:xfrm flipH="1">
            <a:off x="783798" y="1446613"/>
            <a:ext cx="1" cy="3996014"/>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sp>
        <p:nvSpPr>
          <p:cNvPr id="3" name="Shape 83"/>
          <p:cNvSpPr/>
          <p:nvPr/>
        </p:nvSpPr>
        <p:spPr>
          <a:xfrm>
            <a:off x="1590129" y="3369042"/>
            <a:ext cx="2909193" cy="265457"/>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chor="ctr">
            <a:spAutoFit/>
          </a:bodyPr>
          <a:lstStyle>
            <a:lvl1pPr algn="l">
              <a:defRPr sz="1800" cap="all" spc="360">
                <a:latin typeface="+mn-lt"/>
                <a:ea typeface="+mn-ea"/>
                <a:cs typeface="+mn-cs"/>
                <a:sym typeface="Montserrat-Regular"/>
              </a:defRPr>
            </a:lvl1pPr>
          </a:lstStyle>
          <a:p>
            <a:r>
              <a:rPr lang="vi-VN" sz="1350"/>
              <a:t>Digit reconigtion</a:t>
            </a:r>
            <a:endParaRPr sz="1350"/>
          </a:p>
        </p:txBody>
      </p:sp>
      <p:sp>
        <p:nvSpPr>
          <p:cNvPr id="4" name="Shape 84"/>
          <p:cNvSpPr/>
          <p:nvPr/>
        </p:nvSpPr>
        <p:spPr>
          <a:xfrm>
            <a:off x="1624637" y="3924115"/>
            <a:ext cx="14350872" cy="871008"/>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sz="6000" dirty="0">
                <a:solidFill>
                  <a:srgbClr val="FFC000"/>
                </a:solidFill>
              </a:rPr>
              <a:t>CONVOLUTIONAL NEURAL NETWORK</a:t>
            </a:r>
            <a:endParaRPr sz="6000" dirty="0">
              <a:solidFill>
                <a:srgbClr val="FFC000"/>
              </a:solidFill>
            </a:endParaRPr>
          </a:p>
        </p:txBody>
      </p:sp>
      <p:pic>
        <p:nvPicPr>
          <p:cNvPr id="1026" name="Picture 2" descr="cnn1.png">
            <a:extLst>
              <a:ext uri="{FF2B5EF4-FFF2-40B4-BE49-F238E27FC236}">
                <a16:creationId xmlns:a16="http://schemas.microsoft.com/office/drawing/2014/main" id="{18A2D8A8-9E1A-4E8C-AE25-B4AAE5A53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3569" y="5442627"/>
            <a:ext cx="12871940" cy="68494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nn2.png">
            <a:extLst>
              <a:ext uri="{FF2B5EF4-FFF2-40B4-BE49-F238E27FC236}">
                <a16:creationId xmlns:a16="http://schemas.microsoft.com/office/drawing/2014/main" id="{BF9CD757-8E02-4D46-9C1F-BB6A634A3C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3569" y="5442626"/>
            <a:ext cx="12817962" cy="6849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54625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barn(inVertical)">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2" name="Shape 82"/>
          <p:cNvSpPr/>
          <p:nvPr/>
        </p:nvSpPr>
        <p:spPr>
          <a:xfrm flipH="1">
            <a:off x="783798" y="1446613"/>
            <a:ext cx="1" cy="3996014"/>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sp>
        <p:nvSpPr>
          <p:cNvPr id="3" name="Shape 83"/>
          <p:cNvSpPr/>
          <p:nvPr/>
        </p:nvSpPr>
        <p:spPr>
          <a:xfrm>
            <a:off x="1590129" y="1466943"/>
            <a:ext cx="2909193" cy="265457"/>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chor="ctr">
            <a:spAutoFit/>
          </a:bodyPr>
          <a:lstStyle>
            <a:lvl1pPr algn="l">
              <a:defRPr sz="1800" cap="all" spc="360">
                <a:latin typeface="+mn-lt"/>
                <a:ea typeface="+mn-ea"/>
                <a:cs typeface="+mn-cs"/>
                <a:sym typeface="Montserrat-Regular"/>
              </a:defRPr>
            </a:lvl1pPr>
          </a:lstStyle>
          <a:p>
            <a:r>
              <a:rPr lang="vi-VN" sz="1350"/>
              <a:t>Digit reconigtion</a:t>
            </a:r>
            <a:endParaRPr sz="1350"/>
          </a:p>
        </p:txBody>
      </p:sp>
      <p:sp>
        <p:nvSpPr>
          <p:cNvPr id="4" name="Shape 84"/>
          <p:cNvSpPr/>
          <p:nvPr/>
        </p:nvSpPr>
        <p:spPr>
          <a:xfrm>
            <a:off x="1624637" y="2022016"/>
            <a:ext cx="14350872" cy="871008"/>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sz="4800" dirty="0">
                <a:solidFill>
                  <a:srgbClr val="FFC000"/>
                </a:solidFill>
              </a:rPr>
              <a:t>CONVOLUTIONAL NEURAL NETWORK</a:t>
            </a:r>
            <a:endParaRPr sz="4800" dirty="0">
              <a:solidFill>
                <a:srgbClr val="FFC000"/>
              </a:solidFill>
            </a:endParaRPr>
          </a:p>
        </p:txBody>
      </p:sp>
      <p:sp>
        <p:nvSpPr>
          <p:cNvPr id="7" name="Shape 84">
            <a:extLst>
              <a:ext uri="{FF2B5EF4-FFF2-40B4-BE49-F238E27FC236}">
                <a16:creationId xmlns:a16="http://schemas.microsoft.com/office/drawing/2014/main" id="{5D5DF93D-3661-4D90-BA44-2A6C32628FFA}"/>
              </a:ext>
            </a:extLst>
          </p:cNvPr>
          <p:cNvSpPr/>
          <p:nvPr/>
        </p:nvSpPr>
        <p:spPr>
          <a:xfrm>
            <a:off x="1624637" y="3045424"/>
            <a:ext cx="14350872" cy="871008"/>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sz="6000" dirty="0">
                <a:solidFill>
                  <a:srgbClr val="FFC000"/>
                </a:solidFill>
              </a:rPr>
              <a:t>FEATURE</a:t>
            </a:r>
            <a:endParaRPr sz="6000" dirty="0">
              <a:solidFill>
                <a:srgbClr val="FFC000"/>
              </a:solidFill>
            </a:endParaRPr>
          </a:p>
        </p:txBody>
      </p:sp>
      <p:pic>
        <p:nvPicPr>
          <p:cNvPr id="2050" name="Picture 2" descr="cnn3.png">
            <a:extLst>
              <a:ext uri="{FF2B5EF4-FFF2-40B4-BE49-F238E27FC236}">
                <a16:creationId xmlns:a16="http://schemas.microsoft.com/office/drawing/2014/main" id="{2F3098E3-017D-49BD-84E4-E1907AA088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2095" y="5612967"/>
            <a:ext cx="11816860" cy="6058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755303"/>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2" name="Shape 82"/>
          <p:cNvSpPr/>
          <p:nvPr/>
        </p:nvSpPr>
        <p:spPr>
          <a:xfrm flipH="1">
            <a:off x="783798" y="1446613"/>
            <a:ext cx="1" cy="3996014"/>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sp>
        <p:nvSpPr>
          <p:cNvPr id="3" name="Shape 83"/>
          <p:cNvSpPr/>
          <p:nvPr/>
        </p:nvSpPr>
        <p:spPr>
          <a:xfrm>
            <a:off x="1590129" y="3369042"/>
            <a:ext cx="2909193" cy="265457"/>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chor="ctr">
            <a:spAutoFit/>
          </a:bodyPr>
          <a:lstStyle>
            <a:lvl1pPr algn="l">
              <a:defRPr sz="1800" cap="all" spc="360">
                <a:latin typeface="+mn-lt"/>
                <a:ea typeface="+mn-ea"/>
                <a:cs typeface="+mn-cs"/>
                <a:sym typeface="Montserrat-Regular"/>
              </a:defRPr>
            </a:lvl1pPr>
          </a:lstStyle>
          <a:p>
            <a:r>
              <a:rPr lang="vi-VN" sz="1350"/>
              <a:t>Digit reconigtion</a:t>
            </a:r>
            <a:endParaRPr sz="1350"/>
          </a:p>
        </p:txBody>
      </p:sp>
      <p:sp>
        <p:nvSpPr>
          <p:cNvPr id="4" name="Shape 84"/>
          <p:cNvSpPr/>
          <p:nvPr/>
        </p:nvSpPr>
        <p:spPr>
          <a:xfrm>
            <a:off x="1624637" y="3924115"/>
            <a:ext cx="14350872" cy="871008"/>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sz="6000" dirty="0">
                <a:solidFill>
                  <a:srgbClr val="FFC000"/>
                </a:solidFill>
              </a:rPr>
              <a:t>CONVOLUTIONAL NEURAL NETWORK</a:t>
            </a:r>
            <a:endParaRPr sz="6000" dirty="0">
              <a:solidFill>
                <a:srgbClr val="FFC000"/>
              </a:solidFill>
            </a:endParaRPr>
          </a:p>
        </p:txBody>
      </p:sp>
      <p:grpSp>
        <p:nvGrpSpPr>
          <p:cNvPr id="9" name="Group 8">
            <a:extLst>
              <a:ext uri="{FF2B5EF4-FFF2-40B4-BE49-F238E27FC236}">
                <a16:creationId xmlns:a16="http://schemas.microsoft.com/office/drawing/2014/main" id="{61F57559-CABA-45D6-A86D-2C7346445C62}"/>
              </a:ext>
            </a:extLst>
          </p:cNvPr>
          <p:cNvGrpSpPr/>
          <p:nvPr/>
        </p:nvGrpSpPr>
        <p:grpSpPr>
          <a:xfrm>
            <a:off x="3640340" y="6174736"/>
            <a:ext cx="10075660" cy="819464"/>
            <a:chOff x="3640340" y="6174736"/>
            <a:chExt cx="10075660" cy="819464"/>
          </a:xfrm>
        </p:grpSpPr>
        <p:sp>
          <p:nvSpPr>
            <p:cNvPr id="5" name="Rectangle 4"/>
            <p:cNvSpPr/>
            <p:nvPr/>
          </p:nvSpPr>
          <p:spPr>
            <a:xfrm>
              <a:off x="4572000" y="6174736"/>
              <a:ext cx="9144000" cy="813171"/>
            </a:xfrm>
            <a:prstGeom prst="rect">
              <a:avLst/>
            </a:prstGeom>
          </p:spPr>
          <p:txBody>
            <a:bodyPr>
              <a:spAutoFit/>
            </a:bodyPr>
            <a:lstStyle/>
            <a:p>
              <a:pPr indent="457200">
                <a:lnSpc>
                  <a:spcPct val="115000"/>
                </a:lnSpc>
                <a:spcBef>
                  <a:spcPts val="500"/>
                </a:spcBef>
                <a:spcAft>
                  <a:spcPts val="500"/>
                </a:spcAft>
              </a:pPr>
              <a:r>
                <a:rPr lang="en-US" sz="4400" b="1" dirty="0">
                  <a:solidFill>
                    <a:srgbClr val="FFC000"/>
                  </a:solidFill>
                  <a:latin typeface="Roboto"/>
                  <a:ea typeface="Calibri" panose="020F0502020204030204" pitchFamily="34" charset="0"/>
                  <a:cs typeface="Helvetica" panose="020B0604020202020204" pitchFamily="34" charset="0"/>
                </a:rPr>
                <a:t>Convolution</a:t>
              </a:r>
              <a:endParaRPr lang="vi-VN" sz="4400" dirty="0">
                <a:solidFill>
                  <a:srgbClr val="FFC000"/>
                </a:solidFill>
                <a:latin typeface="Segoe UI" panose="020B0502040204020203" pitchFamily="34" charset="0"/>
                <a:ea typeface="Calibri" panose="020F0502020204030204" pitchFamily="34" charset="0"/>
                <a:cs typeface="Times New Roman" panose="02020603050405020304" pitchFamily="18" charset="0"/>
              </a:endParaRPr>
            </a:p>
          </p:txBody>
        </p:sp>
        <p:sp>
          <p:nvSpPr>
            <p:cNvPr id="10" name="Oval 9"/>
            <p:cNvSpPr/>
            <p:nvPr/>
          </p:nvSpPr>
          <p:spPr>
            <a:xfrm>
              <a:off x="3640340" y="6236814"/>
              <a:ext cx="858982" cy="757386"/>
            </a:xfrm>
            <a:prstGeom prst="ellipse">
              <a:avLst/>
            </a:prstGeom>
            <a:solidFill>
              <a:srgbClr val="FF9933"/>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000">
                  <a:solidFill>
                    <a:schemeClr val="tx2">
                      <a:lumMod val="10000"/>
                    </a:schemeClr>
                  </a:solidFill>
                  <a:latin typeface="Helvetica Light"/>
                  <a:ea typeface="Helvetica Light"/>
                  <a:cs typeface="Helvetica Light"/>
                  <a:sym typeface="Helvetica Light"/>
                </a:rPr>
                <a:t>1</a:t>
              </a:r>
              <a:endParaRPr lang="vi-VN" sz="3000">
                <a:solidFill>
                  <a:schemeClr val="tx2">
                    <a:lumMod val="10000"/>
                  </a:schemeClr>
                </a:solidFill>
                <a:latin typeface="Helvetica Light"/>
                <a:ea typeface="Helvetica Light"/>
                <a:cs typeface="Helvetica Light"/>
                <a:sym typeface="Helvetica Light"/>
              </a:endParaRPr>
            </a:p>
          </p:txBody>
        </p:sp>
      </p:grpSp>
      <p:grpSp>
        <p:nvGrpSpPr>
          <p:cNvPr id="14" name="Group 13">
            <a:extLst>
              <a:ext uri="{FF2B5EF4-FFF2-40B4-BE49-F238E27FC236}">
                <a16:creationId xmlns:a16="http://schemas.microsoft.com/office/drawing/2014/main" id="{1C90ABBD-2C3C-4098-8B8C-FB8DF9FCDDE1}"/>
              </a:ext>
            </a:extLst>
          </p:cNvPr>
          <p:cNvGrpSpPr/>
          <p:nvPr/>
        </p:nvGrpSpPr>
        <p:grpSpPr>
          <a:xfrm>
            <a:off x="3640340" y="8167120"/>
            <a:ext cx="10103369" cy="871008"/>
            <a:chOff x="3640340" y="7200227"/>
            <a:chExt cx="10103369" cy="871008"/>
          </a:xfrm>
        </p:grpSpPr>
        <p:sp>
          <p:nvSpPr>
            <p:cNvPr id="6" name="Rectangle 5"/>
            <p:cNvSpPr/>
            <p:nvPr/>
          </p:nvSpPr>
          <p:spPr>
            <a:xfrm>
              <a:off x="4599709" y="7200227"/>
              <a:ext cx="9144000" cy="871008"/>
            </a:xfrm>
            <a:prstGeom prst="rect">
              <a:avLst/>
            </a:prstGeom>
          </p:spPr>
          <p:txBody>
            <a:bodyPr>
              <a:spAutoFit/>
            </a:bodyPr>
            <a:lstStyle/>
            <a:p>
              <a:pPr indent="457200" algn="l">
                <a:lnSpc>
                  <a:spcPct val="115000"/>
                </a:lnSpc>
                <a:spcBef>
                  <a:spcPts val="500"/>
                </a:spcBef>
                <a:spcAft>
                  <a:spcPts val="500"/>
                </a:spcAft>
              </a:pPr>
              <a:r>
                <a:rPr lang="en-US" sz="4400" b="1" dirty="0">
                  <a:solidFill>
                    <a:srgbClr val="FFC000"/>
                  </a:solidFill>
                  <a:latin typeface="Roboto"/>
                  <a:cs typeface="Helvetica" panose="020B0604020202020204" pitchFamily="34" charset="0"/>
                </a:rPr>
                <a:t>Non Linearity (</a:t>
              </a:r>
              <a:r>
                <a:rPr lang="en-US" sz="4400" b="1" dirty="0" err="1">
                  <a:solidFill>
                    <a:srgbClr val="FFC000"/>
                  </a:solidFill>
                  <a:latin typeface="Roboto"/>
                  <a:cs typeface="Helvetica" panose="020B0604020202020204" pitchFamily="34" charset="0"/>
                </a:rPr>
                <a:t>ReLu</a:t>
              </a:r>
              <a:r>
                <a:rPr lang="en-US" sz="4400" b="1" dirty="0">
                  <a:solidFill>
                    <a:srgbClr val="FFC000"/>
                  </a:solidFill>
                  <a:latin typeface="Roboto"/>
                  <a:cs typeface="Helvetica" panose="020B0604020202020204" pitchFamily="34" charset="0"/>
                </a:rPr>
                <a:t>).</a:t>
              </a:r>
              <a:endParaRPr lang="vi-VN" sz="4400" b="1" dirty="0">
                <a:solidFill>
                  <a:srgbClr val="FFC000"/>
                </a:solidFill>
                <a:latin typeface="Roboto"/>
                <a:cs typeface="Helvetica" panose="020B0604020202020204" pitchFamily="34" charset="0"/>
              </a:endParaRPr>
            </a:p>
          </p:txBody>
        </p:sp>
        <p:sp>
          <p:nvSpPr>
            <p:cNvPr id="11" name="Oval 10"/>
            <p:cNvSpPr/>
            <p:nvPr/>
          </p:nvSpPr>
          <p:spPr>
            <a:xfrm>
              <a:off x="3640340" y="7292391"/>
              <a:ext cx="858982" cy="757386"/>
            </a:xfrm>
            <a:prstGeom prst="ellipse">
              <a:avLst/>
            </a:prstGeom>
            <a:solidFill>
              <a:srgbClr val="FF9933"/>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000" dirty="0">
                  <a:solidFill>
                    <a:schemeClr val="tx2">
                      <a:lumMod val="10000"/>
                    </a:schemeClr>
                  </a:solidFill>
                  <a:latin typeface="Helvetica Light"/>
                  <a:ea typeface="Helvetica Light"/>
                  <a:cs typeface="Helvetica Light"/>
                  <a:sym typeface="Helvetica Light"/>
                </a:rPr>
                <a:t>3</a:t>
              </a:r>
              <a:endParaRPr lang="vi-VN" sz="3000" dirty="0">
                <a:solidFill>
                  <a:schemeClr val="tx2">
                    <a:lumMod val="10000"/>
                  </a:schemeClr>
                </a:solidFill>
                <a:latin typeface="Helvetica Light"/>
                <a:ea typeface="Helvetica Light"/>
                <a:cs typeface="Helvetica Light"/>
                <a:sym typeface="Helvetica Light"/>
              </a:endParaRPr>
            </a:p>
          </p:txBody>
        </p:sp>
      </p:grpSp>
      <p:grpSp>
        <p:nvGrpSpPr>
          <p:cNvPr id="15" name="Group 14">
            <a:extLst>
              <a:ext uri="{FF2B5EF4-FFF2-40B4-BE49-F238E27FC236}">
                <a16:creationId xmlns:a16="http://schemas.microsoft.com/office/drawing/2014/main" id="{4597F9C2-07E1-466F-8E30-E1975AF6D881}"/>
              </a:ext>
            </a:extLst>
          </p:cNvPr>
          <p:cNvGrpSpPr/>
          <p:nvPr/>
        </p:nvGrpSpPr>
        <p:grpSpPr>
          <a:xfrm>
            <a:off x="3640340" y="7160762"/>
            <a:ext cx="10103369" cy="922097"/>
            <a:chOff x="3640340" y="8316431"/>
            <a:chExt cx="10103369" cy="922097"/>
          </a:xfrm>
        </p:grpSpPr>
        <p:sp>
          <p:nvSpPr>
            <p:cNvPr id="7" name="Rectangle 6"/>
            <p:cNvSpPr/>
            <p:nvPr/>
          </p:nvSpPr>
          <p:spPr>
            <a:xfrm>
              <a:off x="4599709" y="8367520"/>
              <a:ext cx="9144000" cy="871008"/>
            </a:xfrm>
            <a:prstGeom prst="rect">
              <a:avLst/>
            </a:prstGeom>
          </p:spPr>
          <p:txBody>
            <a:bodyPr>
              <a:spAutoFit/>
            </a:bodyPr>
            <a:lstStyle/>
            <a:p>
              <a:pPr indent="457200" algn="l">
                <a:lnSpc>
                  <a:spcPct val="115000"/>
                </a:lnSpc>
                <a:spcBef>
                  <a:spcPts val="500"/>
                </a:spcBef>
                <a:spcAft>
                  <a:spcPts val="500"/>
                </a:spcAft>
              </a:pPr>
              <a:r>
                <a:rPr lang="en-US" sz="4400" b="1" dirty="0">
                  <a:solidFill>
                    <a:srgbClr val="FFC000"/>
                  </a:solidFill>
                  <a:latin typeface="Roboto"/>
                  <a:cs typeface="Helvetica" panose="020B0604020202020204" pitchFamily="34" charset="0"/>
                </a:rPr>
                <a:t>Pooling or Sub Sampling.</a:t>
              </a:r>
              <a:endParaRPr lang="vi-VN" sz="4400" b="1" dirty="0">
                <a:solidFill>
                  <a:srgbClr val="FFC000"/>
                </a:solidFill>
                <a:latin typeface="Roboto"/>
                <a:cs typeface="Helvetica" panose="020B0604020202020204" pitchFamily="34" charset="0"/>
              </a:endParaRPr>
            </a:p>
          </p:txBody>
        </p:sp>
        <p:sp>
          <p:nvSpPr>
            <p:cNvPr id="12" name="Oval 11"/>
            <p:cNvSpPr/>
            <p:nvPr/>
          </p:nvSpPr>
          <p:spPr>
            <a:xfrm>
              <a:off x="3640340" y="8316431"/>
              <a:ext cx="858982" cy="757386"/>
            </a:xfrm>
            <a:prstGeom prst="ellipse">
              <a:avLst/>
            </a:prstGeom>
            <a:solidFill>
              <a:srgbClr val="FF9933"/>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000" dirty="0">
                  <a:solidFill>
                    <a:schemeClr val="tx2">
                      <a:lumMod val="10000"/>
                    </a:schemeClr>
                  </a:solidFill>
                  <a:latin typeface="Helvetica Light"/>
                  <a:ea typeface="Helvetica Light"/>
                  <a:cs typeface="Helvetica Light"/>
                  <a:sym typeface="Helvetica Light"/>
                </a:rPr>
                <a:t>2</a:t>
              </a:r>
              <a:endParaRPr lang="vi-VN" sz="3000" dirty="0">
                <a:solidFill>
                  <a:schemeClr val="tx2">
                    <a:lumMod val="10000"/>
                  </a:schemeClr>
                </a:solidFill>
                <a:latin typeface="Helvetica Light"/>
                <a:ea typeface="Helvetica Light"/>
                <a:cs typeface="Helvetica Light"/>
                <a:sym typeface="Helvetica Light"/>
              </a:endParaRPr>
            </a:p>
          </p:txBody>
        </p:sp>
      </p:grpSp>
      <p:grpSp>
        <p:nvGrpSpPr>
          <p:cNvPr id="16" name="Group 15">
            <a:extLst>
              <a:ext uri="{FF2B5EF4-FFF2-40B4-BE49-F238E27FC236}">
                <a16:creationId xmlns:a16="http://schemas.microsoft.com/office/drawing/2014/main" id="{86E211A7-99B3-451D-9ADF-D843A835D21A}"/>
              </a:ext>
            </a:extLst>
          </p:cNvPr>
          <p:cNvGrpSpPr/>
          <p:nvPr/>
        </p:nvGrpSpPr>
        <p:grpSpPr>
          <a:xfrm>
            <a:off x="3640340" y="9331242"/>
            <a:ext cx="12539229" cy="794298"/>
            <a:chOff x="3662795" y="9368154"/>
            <a:chExt cx="12539229" cy="794298"/>
          </a:xfrm>
        </p:grpSpPr>
        <p:sp>
          <p:nvSpPr>
            <p:cNvPr id="8" name="Rectangle 7"/>
            <p:cNvSpPr/>
            <p:nvPr/>
          </p:nvSpPr>
          <p:spPr>
            <a:xfrm>
              <a:off x="5085483" y="9393011"/>
              <a:ext cx="11116541" cy="769441"/>
            </a:xfrm>
            <a:prstGeom prst="rect">
              <a:avLst/>
            </a:prstGeom>
          </p:spPr>
          <p:txBody>
            <a:bodyPr wrap="square">
              <a:spAutoFit/>
            </a:bodyPr>
            <a:lstStyle/>
            <a:p>
              <a:pPr algn="l"/>
              <a:r>
                <a:rPr lang="en-US" sz="4400" b="1" dirty="0">
                  <a:solidFill>
                    <a:srgbClr val="FFC000"/>
                  </a:solidFill>
                  <a:latin typeface="Roboto"/>
                  <a:cs typeface="Helvetica" panose="020B0604020202020204" pitchFamily="34" charset="0"/>
                </a:rPr>
                <a:t>Classification ( Fully Connected Layer).</a:t>
              </a:r>
            </a:p>
          </p:txBody>
        </p:sp>
        <p:sp>
          <p:nvSpPr>
            <p:cNvPr id="13" name="Oval 12"/>
            <p:cNvSpPr/>
            <p:nvPr/>
          </p:nvSpPr>
          <p:spPr>
            <a:xfrm>
              <a:off x="3662795" y="9368154"/>
              <a:ext cx="858982" cy="757386"/>
            </a:xfrm>
            <a:prstGeom prst="ellipse">
              <a:avLst/>
            </a:prstGeom>
            <a:solidFill>
              <a:srgbClr val="FF9933"/>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000">
                  <a:solidFill>
                    <a:schemeClr val="tx2">
                      <a:lumMod val="10000"/>
                    </a:schemeClr>
                  </a:solidFill>
                  <a:latin typeface="Helvetica Light"/>
                  <a:ea typeface="Helvetica Light"/>
                  <a:cs typeface="Helvetica Light"/>
                  <a:sym typeface="Helvetica Light"/>
                </a:rPr>
                <a:t>4</a:t>
              </a:r>
              <a:endParaRPr lang="vi-VN" sz="3000">
                <a:solidFill>
                  <a:schemeClr val="tx2">
                    <a:lumMod val="10000"/>
                  </a:schemeClr>
                </a:solidFill>
                <a:latin typeface="Helvetica Light"/>
                <a:ea typeface="Helvetica Light"/>
                <a:cs typeface="Helvetica Light"/>
                <a:sym typeface="Helvetica Light"/>
              </a:endParaRPr>
            </a:p>
          </p:txBody>
        </p:sp>
      </p:grpSp>
    </p:spTree>
    <p:extLst>
      <p:ext uri="{BB962C8B-B14F-4D97-AF65-F5344CB8AC3E}">
        <p14:creationId xmlns:p14="http://schemas.microsoft.com/office/powerpoint/2010/main" val="75362248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inVertic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5" name="Rectangle 7"/>
          <p:cNvSpPr>
            <a:spLocks noChangeArrowheads="1"/>
          </p:cNvSpPr>
          <p:nvPr/>
        </p:nvSpPr>
        <p:spPr bwMode="auto">
          <a:xfrm>
            <a:off x="0" y="8438572"/>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9" name="Shape 103"/>
          <p:cNvSpPr/>
          <p:nvPr/>
        </p:nvSpPr>
        <p:spPr>
          <a:xfrm>
            <a:off x="1496291" y="931032"/>
            <a:ext cx="3702307" cy="265457"/>
          </a:xfrm>
          <a:prstGeom prst="rect">
            <a:avLst/>
          </a:prstGeom>
          <a:noFill/>
          <a:ln w="3175">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lvl1pPr algn="l">
              <a:defRPr sz="1800" cap="all" spc="360">
                <a:latin typeface="+mn-lt"/>
                <a:ea typeface="+mn-ea"/>
                <a:cs typeface="+mn-cs"/>
                <a:sym typeface="Montserrat-Regular"/>
              </a:defRPr>
            </a:lvl1pPr>
          </a:lstStyle>
          <a:p>
            <a:r>
              <a:rPr lang="vi-VN" sz="1350"/>
              <a:t>DIGIT RECORNIGTION</a:t>
            </a:r>
            <a:endParaRPr sz="1350"/>
          </a:p>
        </p:txBody>
      </p:sp>
      <p:sp>
        <p:nvSpPr>
          <p:cNvPr id="10" name="Shape 104"/>
          <p:cNvSpPr/>
          <p:nvPr/>
        </p:nvSpPr>
        <p:spPr>
          <a:xfrm>
            <a:off x="1496290" y="1278128"/>
            <a:ext cx="16456763" cy="1707605"/>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vi-VN" sz="5400" dirty="0">
                <a:solidFill>
                  <a:srgbClr val="FFC000"/>
                </a:solidFill>
              </a:rPr>
              <a:t>Convolution</a:t>
            </a:r>
            <a:r>
              <a:rPr lang="en-US" sz="5400" dirty="0">
                <a:solidFill>
                  <a:srgbClr val="FFC000"/>
                </a:solidFill>
              </a:rPr>
              <a:t> -</a:t>
            </a:r>
            <a:r>
              <a:rPr lang="vi-VN" sz="5400" dirty="0">
                <a:solidFill>
                  <a:srgbClr val="FFC000"/>
                </a:solidFill>
              </a:rPr>
              <a:t> tích chập</a:t>
            </a:r>
            <a:endParaRPr sz="5400" dirty="0">
              <a:solidFill>
                <a:srgbClr val="FFC000"/>
              </a:solidFill>
            </a:endParaRPr>
          </a:p>
        </p:txBody>
      </p:sp>
      <p:sp>
        <p:nvSpPr>
          <p:cNvPr id="11" name="Shape 106"/>
          <p:cNvSpPr/>
          <p:nvPr/>
        </p:nvSpPr>
        <p:spPr>
          <a:xfrm>
            <a:off x="1496290" y="2058233"/>
            <a:ext cx="15488667" cy="0"/>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pic>
        <p:nvPicPr>
          <p:cNvPr id="9218" name="Picture 2" descr="Hình ảnh có liên quan">
            <a:extLst>
              <a:ext uri="{FF2B5EF4-FFF2-40B4-BE49-F238E27FC236}">
                <a16:creationId xmlns:a16="http://schemas.microsoft.com/office/drawing/2014/main" id="{2F483027-004C-4B54-93BB-D57591AD3D1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3111643"/>
            <a:ext cx="12001500" cy="87615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nn6.png">
            <a:extLst>
              <a:ext uri="{FF2B5EF4-FFF2-40B4-BE49-F238E27FC236}">
                <a16:creationId xmlns:a16="http://schemas.microsoft.com/office/drawing/2014/main" id="{BABFBE56-7E3C-4385-AE66-B4C1366B8A4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81668" y="3111645"/>
            <a:ext cx="16717910" cy="8761548"/>
          </a:xfrm>
          <a:prstGeom prst="rect">
            <a:avLst/>
          </a:prstGeom>
          <a:noFill/>
          <a:ln>
            <a:noFill/>
          </a:ln>
        </p:spPr>
      </p:pic>
      <p:pic>
        <p:nvPicPr>
          <p:cNvPr id="3074" name="Picture 2" descr="cnn5.png">
            <a:extLst>
              <a:ext uri="{FF2B5EF4-FFF2-40B4-BE49-F238E27FC236}">
                <a16:creationId xmlns:a16="http://schemas.microsoft.com/office/drawing/2014/main" id="{E5CD6F71-883D-4E16-A35C-105DF0109A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668" y="3067372"/>
            <a:ext cx="16717910" cy="8774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95348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9218"/>
                                        </p:tgtEl>
                                        <p:attrNameLst>
                                          <p:attrName>style.visibility</p:attrName>
                                        </p:attrNameLst>
                                      </p:cBhvr>
                                      <p:to>
                                        <p:strVal val="visible"/>
                                      </p:to>
                                    </p:set>
                                    <p:animEffect transition="in" filter="barn(inVertical)">
                                      <p:cBhvr>
                                        <p:cTn id="25"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5" name="Rectangle 7"/>
          <p:cNvSpPr>
            <a:spLocks noChangeArrowheads="1"/>
          </p:cNvSpPr>
          <p:nvPr/>
        </p:nvSpPr>
        <p:spPr bwMode="auto">
          <a:xfrm>
            <a:off x="0" y="8438572"/>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9" name="Shape 103"/>
          <p:cNvSpPr/>
          <p:nvPr/>
        </p:nvSpPr>
        <p:spPr>
          <a:xfrm>
            <a:off x="1496291" y="931032"/>
            <a:ext cx="3702307" cy="265457"/>
          </a:xfrm>
          <a:prstGeom prst="rect">
            <a:avLst/>
          </a:prstGeom>
          <a:noFill/>
          <a:ln w="3175">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lvl1pPr algn="l">
              <a:defRPr sz="1800" cap="all" spc="360">
                <a:latin typeface="+mn-lt"/>
                <a:ea typeface="+mn-ea"/>
                <a:cs typeface="+mn-cs"/>
                <a:sym typeface="Montserrat-Regular"/>
              </a:defRPr>
            </a:lvl1pPr>
          </a:lstStyle>
          <a:p>
            <a:r>
              <a:rPr lang="vi-VN" sz="1350"/>
              <a:t>DIGIT RECORNIGTION</a:t>
            </a:r>
            <a:endParaRPr sz="1350"/>
          </a:p>
        </p:txBody>
      </p:sp>
      <p:sp>
        <p:nvSpPr>
          <p:cNvPr id="10" name="Shape 104"/>
          <p:cNvSpPr/>
          <p:nvPr/>
        </p:nvSpPr>
        <p:spPr>
          <a:xfrm>
            <a:off x="1496290" y="1278128"/>
            <a:ext cx="16456763" cy="1707605"/>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vi-VN" sz="5400" dirty="0">
                <a:solidFill>
                  <a:srgbClr val="FFC000"/>
                </a:solidFill>
              </a:rPr>
              <a:t>Convolution</a:t>
            </a:r>
            <a:r>
              <a:rPr lang="en-US" sz="5400" dirty="0">
                <a:solidFill>
                  <a:srgbClr val="FFC000"/>
                </a:solidFill>
              </a:rPr>
              <a:t> -</a:t>
            </a:r>
            <a:r>
              <a:rPr lang="vi-VN" sz="5400" dirty="0">
                <a:solidFill>
                  <a:srgbClr val="FFC000"/>
                </a:solidFill>
              </a:rPr>
              <a:t> tích chập</a:t>
            </a:r>
            <a:endParaRPr sz="5400" dirty="0">
              <a:solidFill>
                <a:srgbClr val="FFC000"/>
              </a:solidFill>
            </a:endParaRPr>
          </a:p>
        </p:txBody>
      </p:sp>
      <p:sp>
        <p:nvSpPr>
          <p:cNvPr id="11" name="Shape 106"/>
          <p:cNvSpPr/>
          <p:nvPr/>
        </p:nvSpPr>
        <p:spPr>
          <a:xfrm>
            <a:off x="1496290" y="2058233"/>
            <a:ext cx="15488667" cy="0"/>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pic>
        <p:nvPicPr>
          <p:cNvPr id="4100" name="Picture 4" descr="cnn7.png">
            <a:extLst>
              <a:ext uri="{FF2B5EF4-FFF2-40B4-BE49-F238E27FC236}">
                <a16:creationId xmlns:a16="http://schemas.microsoft.com/office/drawing/2014/main" id="{2142C1D4-6E7A-4B01-9B61-9CD1DDED6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461" y="2985733"/>
            <a:ext cx="13541078" cy="9069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484616"/>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Shape 103"/>
          <p:cNvSpPr/>
          <p:nvPr/>
        </p:nvSpPr>
        <p:spPr>
          <a:xfrm>
            <a:off x="799668" y="2430855"/>
            <a:ext cx="3702307" cy="265457"/>
          </a:xfrm>
          <a:prstGeom prst="rect">
            <a:avLst/>
          </a:prstGeom>
          <a:noFill/>
          <a:ln w="3175">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lvl1pPr algn="l">
              <a:defRPr sz="1800" cap="all" spc="360">
                <a:latin typeface="+mn-lt"/>
                <a:ea typeface="+mn-ea"/>
                <a:cs typeface="+mn-cs"/>
                <a:sym typeface="Montserrat-Regular"/>
              </a:defRPr>
            </a:lvl1pPr>
          </a:lstStyle>
          <a:p>
            <a:r>
              <a:rPr lang="vi-VN" sz="1350"/>
              <a:t>DIGIT RECORNIGTION</a:t>
            </a:r>
            <a:endParaRPr sz="1350"/>
          </a:p>
        </p:txBody>
      </p:sp>
      <p:sp>
        <p:nvSpPr>
          <p:cNvPr id="5" name="Shape 104"/>
          <p:cNvSpPr/>
          <p:nvPr/>
        </p:nvSpPr>
        <p:spPr>
          <a:xfrm>
            <a:off x="799667" y="2777951"/>
            <a:ext cx="16456763" cy="1707605"/>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vi-VN" sz="5400" dirty="0">
                <a:solidFill>
                  <a:srgbClr val="FFC000"/>
                </a:solidFill>
              </a:rPr>
              <a:t>Convolution tích chập</a:t>
            </a:r>
            <a:endParaRPr sz="5400" dirty="0">
              <a:solidFill>
                <a:srgbClr val="FFC000"/>
              </a:solidFill>
            </a:endParaRPr>
          </a:p>
        </p:txBody>
      </p:sp>
      <p:sp>
        <p:nvSpPr>
          <p:cNvPr id="6" name="Shape 106"/>
          <p:cNvSpPr/>
          <p:nvPr/>
        </p:nvSpPr>
        <p:spPr>
          <a:xfrm>
            <a:off x="799667" y="3558056"/>
            <a:ext cx="17072698" cy="0"/>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sp>
        <p:nvSpPr>
          <p:cNvPr id="9" name="Rectangle 8">
            <a:extLst>
              <a:ext uri="{FF2B5EF4-FFF2-40B4-BE49-F238E27FC236}">
                <a16:creationId xmlns:a16="http://schemas.microsoft.com/office/drawing/2014/main" id="{E0772F3C-2E7E-4FF5-B78A-8C1741B59B63}"/>
              </a:ext>
            </a:extLst>
          </p:cNvPr>
          <p:cNvSpPr/>
          <p:nvPr/>
        </p:nvSpPr>
        <p:spPr>
          <a:xfrm>
            <a:off x="799667" y="3643865"/>
            <a:ext cx="5612434" cy="923330"/>
          </a:xfrm>
          <a:prstGeom prst="rect">
            <a:avLst/>
          </a:prstGeom>
        </p:spPr>
        <p:txBody>
          <a:bodyPr wrap="none">
            <a:spAutoFit/>
          </a:bodyPr>
          <a:lstStyle/>
          <a:p>
            <a:pPr algn="l"/>
            <a:r>
              <a:rPr lang="en-US" sz="5400" b="1" dirty="0">
                <a:solidFill>
                  <a:srgbClr val="FFC000"/>
                </a:solidFill>
                <a:latin typeface="Montserrat-SemiBold"/>
                <a:sym typeface="Montserrat-SemiBold"/>
              </a:rPr>
              <a:t>Stride and Padding</a:t>
            </a:r>
          </a:p>
        </p:txBody>
      </p:sp>
      <p:pic>
        <p:nvPicPr>
          <p:cNvPr id="5126" name="Picture 6" descr="https://viblo.asia/uploads/full/dc386839-cbeb-42cf-8d78-4fe6576cffb3.gif">
            <a:extLst>
              <a:ext uri="{FF2B5EF4-FFF2-40B4-BE49-F238E27FC236}">
                <a16:creationId xmlns:a16="http://schemas.microsoft.com/office/drawing/2014/main" id="{75CA8C63-C26E-4CDD-9A48-71D4D636EC2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459938" y="4567195"/>
            <a:ext cx="11136220" cy="651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925322"/>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Shape 103"/>
          <p:cNvSpPr/>
          <p:nvPr/>
        </p:nvSpPr>
        <p:spPr>
          <a:xfrm>
            <a:off x="799668" y="2430855"/>
            <a:ext cx="3702307" cy="265457"/>
          </a:xfrm>
          <a:prstGeom prst="rect">
            <a:avLst/>
          </a:prstGeom>
          <a:noFill/>
          <a:ln w="3175">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lvl1pPr algn="l">
              <a:defRPr sz="1800" cap="all" spc="360">
                <a:latin typeface="+mn-lt"/>
                <a:ea typeface="+mn-ea"/>
                <a:cs typeface="+mn-cs"/>
                <a:sym typeface="Montserrat-Regular"/>
              </a:defRPr>
            </a:lvl1pPr>
          </a:lstStyle>
          <a:p>
            <a:r>
              <a:rPr lang="vi-VN" sz="1350"/>
              <a:t>DIGIT RECORNIGTION</a:t>
            </a:r>
            <a:endParaRPr sz="1350"/>
          </a:p>
        </p:txBody>
      </p:sp>
      <p:sp>
        <p:nvSpPr>
          <p:cNvPr id="5" name="Shape 104"/>
          <p:cNvSpPr/>
          <p:nvPr/>
        </p:nvSpPr>
        <p:spPr>
          <a:xfrm>
            <a:off x="799667" y="2777951"/>
            <a:ext cx="16456763" cy="1707605"/>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vi-VN" sz="5400" dirty="0">
                <a:solidFill>
                  <a:srgbClr val="FFC000"/>
                </a:solidFill>
              </a:rPr>
              <a:t>Convolution tích chập</a:t>
            </a:r>
            <a:endParaRPr sz="5400" dirty="0">
              <a:solidFill>
                <a:srgbClr val="FFC000"/>
              </a:solidFill>
            </a:endParaRPr>
          </a:p>
        </p:txBody>
      </p:sp>
      <p:sp>
        <p:nvSpPr>
          <p:cNvPr id="6" name="Shape 106"/>
          <p:cNvSpPr/>
          <p:nvPr/>
        </p:nvSpPr>
        <p:spPr>
          <a:xfrm>
            <a:off x="799667" y="3558056"/>
            <a:ext cx="17072698" cy="0"/>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sp>
        <p:nvSpPr>
          <p:cNvPr id="9" name="Rectangle 8">
            <a:extLst>
              <a:ext uri="{FF2B5EF4-FFF2-40B4-BE49-F238E27FC236}">
                <a16:creationId xmlns:a16="http://schemas.microsoft.com/office/drawing/2014/main" id="{E0772F3C-2E7E-4FF5-B78A-8C1741B59B63}"/>
              </a:ext>
            </a:extLst>
          </p:cNvPr>
          <p:cNvSpPr/>
          <p:nvPr/>
        </p:nvSpPr>
        <p:spPr>
          <a:xfrm>
            <a:off x="799667" y="3643865"/>
            <a:ext cx="5612434" cy="923330"/>
          </a:xfrm>
          <a:prstGeom prst="rect">
            <a:avLst/>
          </a:prstGeom>
        </p:spPr>
        <p:txBody>
          <a:bodyPr wrap="none">
            <a:spAutoFit/>
          </a:bodyPr>
          <a:lstStyle/>
          <a:p>
            <a:pPr algn="l"/>
            <a:r>
              <a:rPr lang="en-US" sz="5400" b="1" dirty="0">
                <a:solidFill>
                  <a:srgbClr val="FFC000"/>
                </a:solidFill>
                <a:latin typeface="Montserrat-SemiBold"/>
                <a:sym typeface="Montserrat-SemiBold"/>
              </a:rPr>
              <a:t>Stride and Padding</a:t>
            </a:r>
          </a:p>
        </p:txBody>
      </p:sp>
      <p:pic>
        <p:nvPicPr>
          <p:cNvPr id="6146" name="Picture 2" descr="https://viblo.asia/uploads/full/60eea7f2-735d-45dd-9c62-143411c33b93.gif">
            <a:extLst>
              <a:ext uri="{FF2B5EF4-FFF2-40B4-BE49-F238E27FC236}">
                <a16:creationId xmlns:a16="http://schemas.microsoft.com/office/drawing/2014/main" id="{E295202B-CB33-4C90-9380-7EDCDA32196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446208" y="5235298"/>
            <a:ext cx="10948100" cy="6815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003314"/>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Shape 103"/>
          <p:cNvSpPr/>
          <p:nvPr/>
        </p:nvSpPr>
        <p:spPr>
          <a:xfrm>
            <a:off x="799668" y="2430855"/>
            <a:ext cx="3702307" cy="265457"/>
          </a:xfrm>
          <a:prstGeom prst="rect">
            <a:avLst/>
          </a:prstGeom>
          <a:noFill/>
          <a:ln w="3175">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lvl1pPr algn="l">
              <a:defRPr sz="1800" cap="all" spc="360">
                <a:latin typeface="+mn-lt"/>
                <a:ea typeface="+mn-ea"/>
                <a:cs typeface="+mn-cs"/>
                <a:sym typeface="Montserrat-Regular"/>
              </a:defRPr>
            </a:lvl1pPr>
          </a:lstStyle>
          <a:p>
            <a:r>
              <a:rPr lang="vi-VN" sz="1350"/>
              <a:t>DIGIT RECORNIGTION</a:t>
            </a:r>
            <a:endParaRPr sz="1350"/>
          </a:p>
        </p:txBody>
      </p:sp>
      <p:sp>
        <p:nvSpPr>
          <p:cNvPr id="5" name="Shape 104"/>
          <p:cNvSpPr/>
          <p:nvPr/>
        </p:nvSpPr>
        <p:spPr>
          <a:xfrm>
            <a:off x="415635" y="2696312"/>
            <a:ext cx="16456763" cy="1707605"/>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pPr indent="457200">
              <a:lnSpc>
                <a:spcPct val="115000"/>
              </a:lnSpc>
              <a:spcBef>
                <a:spcPts val="500"/>
              </a:spcBef>
              <a:spcAft>
                <a:spcPts val="500"/>
              </a:spcAft>
            </a:pPr>
            <a:r>
              <a:rPr lang="en-US" sz="5400" dirty="0">
                <a:solidFill>
                  <a:srgbClr val="FFC000"/>
                </a:solidFill>
                <a:latin typeface="Roboto"/>
                <a:cs typeface="Helvetica" panose="020B0604020202020204" pitchFamily="34" charset="0"/>
              </a:rPr>
              <a:t>Pooling</a:t>
            </a:r>
            <a:endParaRPr lang="vi-VN" sz="5400" dirty="0">
              <a:solidFill>
                <a:srgbClr val="FFC000"/>
              </a:solidFill>
              <a:latin typeface="Roboto"/>
              <a:cs typeface="Helvetica" panose="020B0604020202020204" pitchFamily="34" charset="0"/>
            </a:endParaRPr>
          </a:p>
        </p:txBody>
      </p:sp>
      <p:sp>
        <p:nvSpPr>
          <p:cNvPr id="6" name="Shape 106"/>
          <p:cNvSpPr/>
          <p:nvPr/>
        </p:nvSpPr>
        <p:spPr>
          <a:xfrm>
            <a:off x="799667" y="3558056"/>
            <a:ext cx="17072698" cy="0"/>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pic>
        <p:nvPicPr>
          <p:cNvPr id="7170" name="Picture 2" descr="https://viblo.asia/uploads/c611fdb5-87dc-4cb5-85fa-ba312b9a9462.png">
            <a:extLst>
              <a:ext uri="{FF2B5EF4-FFF2-40B4-BE49-F238E27FC236}">
                <a16:creationId xmlns:a16="http://schemas.microsoft.com/office/drawing/2014/main" id="{8190BEA8-9DC6-43B9-BC28-14F1D436C1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594" y="5265661"/>
            <a:ext cx="16572844" cy="6049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323580"/>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a:t>
            </a:fld>
            <a:endParaRPr/>
          </a:p>
        </p:txBody>
      </p:sp>
      <p:sp>
        <p:nvSpPr>
          <p:cNvPr id="117" name="Shape 117"/>
          <p:cNvSpPr/>
          <p:nvPr/>
        </p:nvSpPr>
        <p:spPr>
          <a:xfrm>
            <a:off x="7689404" y="2246635"/>
            <a:ext cx="2909193" cy="265457"/>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chor="ctr">
            <a:spAutoFit/>
          </a:bodyPr>
          <a:lstStyle>
            <a:lvl1pPr algn="ctr">
              <a:defRPr sz="1800" cap="all" spc="360">
                <a:latin typeface="+mn-lt"/>
                <a:ea typeface="+mn-ea"/>
                <a:cs typeface="+mn-cs"/>
                <a:sym typeface="Montserrat-Regular"/>
              </a:defRPr>
            </a:lvl1pPr>
          </a:lstStyle>
          <a:p>
            <a:r>
              <a:rPr lang="vi-VN" sz="1350"/>
              <a:t>DIGIT RECORNIGTION</a:t>
            </a:r>
            <a:endParaRPr sz="1350"/>
          </a:p>
        </p:txBody>
      </p:sp>
      <p:sp>
        <p:nvSpPr>
          <p:cNvPr id="118" name="Shape 118"/>
          <p:cNvSpPr/>
          <p:nvPr/>
        </p:nvSpPr>
        <p:spPr>
          <a:xfrm>
            <a:off x="4324502" y="2686231"/>
            <a:ext cx="9638997" cy="1338897"/>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ctr">
              <a:lnSpc>
                <a:spcPct val="80000"/>
              </a:lnSpc>
              <a:defRPr sz="10000" b="1">
                <a:solidFill>
                  <a:srgbClr val="F4F5F7"/>
                </a:solidFill>
                <a:latin typeface="Montserrat-SemiBold"/>
                <a:ea typeface="Montserrat-SemiBold"/>
                <a:cs typeface="Montserrat-SemiBold"/>
                <a:sym typeface="Montserrat-SemiBold"/>
              </a:defRPr>
            </a:lvl1pPr>
          </a:lstStyle>
          <a:p>
            <a:r>
              <a:rPr lang="vi-VN" sz="7500">
                <a:solidFill>
                  <a:srgbClr val="FFC000"/>
                </a:solidFill>
              </a:rPr>
              <a:t>INTRODUCTION</a:t>
            </a:r>
            <a:endParaRPr sz="7500">
              <a:solidFill>
                <a:srgbClr val="FFC000"/>
              </a:solidFill>
            </a:endParaRPr>
          </a:p>
        </p:txBody>
      </p:sp>
      <p:sp>
        <p:nvSpPr>
          <p:cNvPr id="120" name="Shape 120"/>
          <p:cNvSpPr/>
          <p:nvPr/>
        </p:nvSpPr>
        <p:spPr>
          <a:xfrm>
            <a:off x="8842013" y="3930587"/>
            <a:ext cx="603974" cy="1"/>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grpSp>
        <p:nvGrpSpPr>
          <p:cNvPr id="123" name="Group 123"/>
          <p:cNvGrpSpPr/>
          <p:nvPr/>
        </p:nvGrpSpPr>
        <p:grpSpPr>
          <a:xfrm>
            <a:off x="7988039" y="12832955"/>
            <a:ext cx="2311922" cy="592950"/>
            <a:chOff x="0" y="0"/>
            <a:chExt cx="3082561" cy="790599"/>
          </a:xfrm>
        </p:grpSpPr>
        <p:sp>
          <p:nvSpPr>
            <p:cNvPr id="121" name="Shape 121"/>
            <p:cNvSpPr/>
            <p:nvPr/>
          </p:nvSpPr>
          <p:spPr>
            <a:xfrm>
              <a:off x="0" y="0"/>
              <a:ext cx="3082561" cy="790599"/>
            </a:xfrm>
            <a:prstGeom prst="roundRect">
              <a:avLst>
                <a:gd name="adj" fmla="val 50000"/>
              </a:avLst>
            </a:prstGeom>
            <a:solidFill>
              <a:srgbClr val="393941"/>
            </a:solidFill>
            <a:ln w="38100" cap="flat">
              <a:solidFill>
                <a:srgbClr val="F56C2E"/>
              </a:solidFill>
              <a:prstDash val="solid"/>
              <a:miter lim="400000"/>
            </a:ln>
            <a:effectLst/>
          </p:spPr>
          <p:txBody>
            <a:bodyPr wrap="square" lIns="28575" tIns="28575" rIns="28575" bIns="28575" numCol="1" anchor="ctr">
              <a:noAutofit/>
            </a:bodyPr>
            <a:lstStyle/>
            <a:p>
              <a:pPr algn="ctr">
                <a:defRPr sz="3000">
                  <a:solidFill>
                    <a:srgbClr val="FFFFFF"/>
                  </a:solidFill>
                  <a:latin typeface="Helvetica Light"/>
                  <a:ea typeface="Helvetica Light"/>
                  <a:cs typeface="Helvetica Light"/>
                  <a:sym typeface="Helvetica Light"/>
                </a:defRPr>
              </a:pPr>
              <a:endParaRPr sz="2250"/>
            </a:p>
          </p:txBody>
        </p:sp>
        <p:sp>
          <p:nvSpPr>
            <p:cNvPr id="122" name="Shape 122"/>
            <p:cNvSpPr/>
            <p:nvPr/>
          </p:nvSpPr>
          <p:spPr>
            <a:xfrm>
              <a:off x="327690" y="218329"/>
              <a:ext cx="2452583" cy="35394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28575" tIns="28575" rIns="28575" bIns="28575" numCol="1" anchor="ctr">
              <a:spAutoFit/>
            </a:bodyPr>
            <a:lstStyle>
              <a:lvl1pPr algn="ctr">
                <a:defRPr sz="1800" cap="all" spc="360">
                  <a:solidFill>
                    <a:srgbClr val="FFFFFF"/>
                  </a:solidFill>
                  <a:latin typeface="+mn-lt"/>
                  <a:ea typeface="+mn-ea"/>
                  <a:cs typeface="+mn-cs"/>
                  <a:sym typeface="Montserrat-Regular"/>
                </a:defRPr>
              </a:lvl1pPr>
            </a:lstStyle>
            <a:p>
              <a:r>
                <a:rPr lang="vi-VN" sz="1350"/>
                <a:t>-</a:t>
              </a:r>
              <a:endParaRPr sz="1350"/>
            </a:p>
          </p:txBody>
        </p:sp>
      </p:grpSp>
      <p:pic>
        <p:nvPicPr>
          <p:cNvPr id="1026" name="Picture 2" descr="Kết quả hình ảnh cho big data png images">
            <a:extLst>
              <a:ext uri="{FF2B5EF4-FFF2-40B4-BE49-F238E27FC236}">
                <a16:creationId xmlns:a16="http://schemas.microsoft.com/office/drawing/2014/main" id="{C331EFFA-0124-4644-A4E8-C12C21630F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900938"/>
            <a:ext cx="10572750" cy="51331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ình ảnh có liên quan">
            <a:extLst>
              <a:ext uri="{FF2B5EF4-FFF2-40B4-BE49-F238E27FC236}">
                <a16:creationId xmlns:a16="http://schemas.microsoft.com/office/drawing/2014/main" id="{44ED6BF5-AF04-44B9-82A8-3A29E92887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460" y="4776244"/>
            <a:ext cx="6573854" cy="5257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fade">
                                      <p:cBhvr>
                                        <p:cTn id="12"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Shape 103"/>
          <p:cNvSpPr/>
          <p:nvPr/>
        </p:nvSpPr>
        <p:spPr>
          <a:xfrm>
            <a:off x="799668" y="2430855"/>
            <a:ext cx="3702307" cy="265457"/>
          </a:xfrm>
          <a:prstGeom prst="rect">
            <a:avLst/>
          </a:prstGeom>
          <a:noFill/>
          <a:ln w="3175">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lvl1pPr algn="l">
              <a:defRPr sz="1800" cap="all" spc="360">
                <a:latin typeface="+mn-lt"/>
                <a:ea typeface="+mn-ea"/>
                <a:cs typeface="+mn-cs"/>
                <a:sym typeface="Montserrat-Regular"/>
              </a:defRPr>
            </a:lvl1pPr>
          </a:lstStyle>
          <a:p>
            <a:r>
              <a:rPr lang="vi-VN" sz="1350"/>
              <a:t>DIGIT RECORNIGTION</a:t>
            </a:r>
            <a:endParaRPr sz="1350"/>
          </a:p>
        </p:txBody>
      </p:sp>
      <p:sp>
        <p:nvSpPr>
          <p:cNvPr id="5" name="Shape 104"/>
          <p:cNvSpPr/>
          <p:nvPr/>
        </p:nvSpPr>
        <p:spPr>
          <a:xfrm>
            <a:off x="415635" y="2696312"/>
            <a:ext cx="16456763" cy="1707605"/>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pPr indent="457200">
              <a:lnSpc>
                <a:spcPct val="115000"/>
              </a:lnSpc>
              <a:spcBef>
                <a:spcPts val="500"/>
              </a:spcBef>
              <a:spcAft>
                <a:spcPts val="500"/>
              </a:spcAft>
            </a:pPr>
            <a:r>
              <a:rPr lang="en-US" sz="5400" dirty="0">
                <a:solidFill>
                  <a:srgbClr val="FFC000"/>
                </a:solidFill>
                <a:latin typeface="Roboto"/>
                <a:cs typeface="Helvetica" panose="020B0604020202020204" pitchFamily="34" charset="0"/>
              </a:rPr>
              <a:t>Pooling</a:t>
            </a:r>
            <a:endParaRPr lang="vi-VN" sz="5400" dirty="0">
              <a:solidFill>
                <a:srgbClr val="FFC000"/>
              </a:solidFill>
              <a:latin typeface="Roboto"/>
              <a:cs typeface="Helvetica" panose="020B0604020202020204" pitchFamily="34" charset="0"/>
            </a:endParaRPr>
          </a:p>
        </p:txBody>
      </p:sp>
      <p:sp>
        <p:nvSpPr>
          <p:cNvPr id="6" name="Shape 106"/>
          <p:cNvSpPr/>
          <p:nvPr/>
        </p:nvSpPr>
        <p:spPr>
          <a:xfrm>
            <a:off x="799667" y="3558056"/>
            <a:ext cx="17072698" cy="0"/>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pic>
        <p:nvPicPr>
          <p:cNvPr id="8194" name="Picture 2" descr="cnn8.png">
            <a:extLst>
              <a:ext uri="{FF2B5EF4-FFF2-40B4-BE49-F238E27FC236}">
                <a16:creationId xmlns:a16="http://schemas.microsoft.com/office/drawing/2014/main" id="{CE50E790-446E-4CC1-9780-502DD373F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553" y="4669374"/>
            <a:ext cx="15502896" cy="7666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739121"/>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Shape 103"/>
          <p:cNvSpPr/>
          <p:nvPr/>
        </p:nvSpPr>
        <p:spPr>
          <a:xfrm>
            <a:off x="799668" y="2430855"/>
            <a:ext cx="3702307" cy="265457"/>
          </a:xfrm>
          <a:prstGeom prst="rect">
            <a:avLst/>
          </a:prstGeom>
          <a:noFill/>
          <a:ln w="3175">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lvl1pPr algn="l">
              <a:defRPr sz="1800" cap="all" spc="360">
                <a:latin typeface="+mn-lt"/>
                <a:ea typeface="+mn-ea"/>
                <a:cs typeface="+mn-cs"/>
                <a:sym typeface="Montserrat-Regular"/>
              </a:defRPr>
            </a:lvl1pPr>
          </a:lstStyle>
          <a:p>
            <a:r>
              <a:rPr lang="vi-VN" sz="1350"/>
              <a:t>DIGIT RECORNIGTION</a:t>
            </a:r>
            <a:endParaRPr sz="1350"/>
          </a:p>
        </p:txBody>
      </p:sp>
      <p:sp>
        <p:nvSpPr>
          <p:cNvPr id="5" name="Shape 104"/>
          <p:cNvSpPr/>
          <p:nvPr/>
        </p:nvSpPr>
        <p:spPr>
          <a:xfrm>
            <a:off x="415635" y="2696312"/>
            <a:ext cx="16456763" cy="1707605"/>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pPr indent="457200">
              <a:lnSpc>
                <a:spcPct val="115000"/>
              </a:lnSpc>
              <a:spcBef>
                <a:spcPts val="500"/>
              </a:spcBef>
              <a:spcAft>
                <a:spcPts val="500"/>
              </a:spcAft>
            </a:pPr>
            <a:r>
              <a:rPr lang="en-US" sz="5400" dirty="0">
                <a:solidFill>
                  <a:srgbClr val="FFC000"/>
                </a:solidFill>
                <a:latin typeface="Roboto"/>
                <a:cs typeface="Helvetica" panose="020B0604020202020204" pitchFamily="34" charset="0"/>
              </a:rPr>
              <a:t>Layer Pooling</a:t>
            </a:r>
            <a:endParaRPr lang="vi-VN" sz="5400" dirty="0">
              <a:solidFill>
                <a:srgbClr val="FFC000"/>
              </a:solidFill>
              <a:latin typeface="Roboto"/>
              <a:cs typeface="Helvetica" panose="020B0604020202020204" pitchFamily="34" charset="0"/>
            </a:endParaRPr>
          </a:p>
        </p:txBody>
      </p:sp>
      <p:sp>
        <p:nvSpPr>
          <p:cNvPr id="6" name="Shape 106"/>
          <p:cNvSpPr/>
          <p:nvPr/>
        </p:nvSpPr>
        <p:spPr>
          <a:xfrm>
            <a:off x="799667" y="3558056"/>
            <a:ext cx="17072698" cy="0"/>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pic>
        <p:nvPicPr>
          <p:cNvPr id="9218" name="Picture 2" descr="cnn9.png">
            <a:extLst>
              <a:ext uri="{FF2B5EF4-FFF2-40B4-BE49-F238E27FC236}">
                <a16:creationId xmlns:a16="http://schemas.microsoft.com/office/drawing/2014/main" id="{A52AA9BF-1FA2-4CCA-B7F4-EBB8CD5236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9754" y="3884861"/>
            <a:ext cx="13660894" cy="9041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377314"/>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Shape 103"/>
          <p:cNvSpPr/>
          <p:nvPr/>
        </p:nvSpPr>
        <p:spPr>
          <a:xfrm>
            <a:off x="799668" y="2430855"/>
            <a:ext cx="3702307" cy="265457"/>
          </a:xfrm>
          <a:prstGeom prst="rect">
            <a:avLst/>
          </a:prstGeom>
          <a:noFill/>
          <a:ln w="3175">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lvl1pPr algn="l">
              <a:defRPr sz="1800" cap="all" spc="360">
                <a:latin typeface="+mn-lt"/>
                <a:ea typeface="+mn-ea"/>
                <a:cs typeface="+mn-cs"/>
                <a:sym typeface="Montserrat-Regular"/>
              </a:defRPr>
            </a:lvl1pPr>
          </a:lstStyle>
          <a:p>
            <a:r>
              <a:rPr lang="vi-VN" sz="1350"/>
              <a:t>DIGIT RECORNIGTION</a:t>
            </a:r>
            <a:endParaRPr sz="1350"/>
          </a:p>
        </p:txBody>
      </p:sp>
      <p:sp>
        <p:nvSpPr>
          <p:cNvPr id="5" name="Shape 104"/>
          <p:cNvSpPr/>
          <p:nvPr/>
        </p:nvSpPr>
        <p:spPr>
          <a:xfrm>
            <a:off x="415635" y="2696312"/>
            <a:ext cx="16456763" cy="1707605"/>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pPr indent="457200">
              <a:lnSpc>
                <a:spcPct val="115000"/>
              </a:lnSpc>
              <a:spcBef>
                <a:spcPts val="500"/>
              </a:spcBef>
              <a:spcAft>
                <a:spcPts val="500"/>
              </a:spcAft>
            </a:pPr>
            <a:r>
              <a:rPr lang="en-US" sz="5400" dirty="0">
                <a:solidFill>
                  <a:srgbClr val="FFC000"/>
                </a:solidFill>
                <a:latin typeface="Roboto"/>
                <a:cs typeface="Helvetica" panose="020B0604020202020204" pitchFamily="34" charset="0"/>
              </a:rPr>
              <a:t>Non Linearity (</a:t>
            </a:r>
            <a:r>
              <a:rPr lang="en-US" sz="5400" dirty="0" err="1">
                <a:solidFill>
                  <a:srgbClr val="FFC000"/>
                </a:solidFill>
                <a:latin typeface="Roboto"/>
                <a:cs typeface="Helvetica" panose="020B0604020202020204" pitchFamily="34" charset="0"/>
              </a:rPr>
              <a:t>ReLu</a:t>
            </a:r>
            <a:r>
              <a:rPr lang="en-US" sz="5400" dirty="0">
                <a:solidFill>
                  <a:srgbClr val="FFC000"/>
                </a:solidFill>
                <a:latin typeface="Roboto"/>
                <a:cs typeface="Helvetica" panose="020B0604020202020204" pitchFamily="34" charset="0"/>
              </a:rPr>
              <a:t>).</a:t>
            </a:r>
            <a:endParaRPr lang="vi-VN" sz="5400" dirty="0">
              <a:solidFill>
                <a:srgbClr val="FFC000"/>
              </a:solidFill>
              <a:latin typeface="Roboto"/>
              <a:cs typeface="Helvetica" panose="020B0604020202020204" pitchFamily="34" charset="0"/>
            </a:endParaRPr>
          </a:p>
        </p:txBody>
      </p:sp>
      <p:sp>
        <p:nvSpPr>
          <p:cNvPr id="6" name="Shape 106"/>
          <p:cNvSpPr/>
          <p:nvPr/>
        </p:nvSpPr>
        <p:spPr>
          <a:xfrm>
            <a:off x="799667" y="3558056"/>
            <a:ext cx="17072698" cy="0"/>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pic>
        <p:nvPicPr>
          <p:cNvPr id="8" name="Picture 7">
            <a:extLst>
              <a:ext uri="{FF2B5EF4-FFF2-40B4-BE49-F238E27FC236}">
                <a16:creationId xmlns:a16="http://schemas.microsoft.com/office/drawing/2014/main" id="{663AA728-2E03-428D-8F12-2341E57BF62D}"/>
              </a:ext>
            </a:extLst>
          </p:cNvPr>
          <p:cNvPicPr/>
          <p:nvPr/>
        </p:nvPicPr>
        <p:blipFill>
          <a:blip r:embed="rId3"/>
          <a:stretch>
            <a:fillRect/>
          </a:stretch>
        </p:blipFill>
        <p:spPr>
          <a:xfrm>
            <a:off x="3395230" y="5855547"/>
            <a:ext cx="11497540" cy="4062306"/>
          </a:xfrm>
          <a:prstGeom prst="rect">
            <a:avLst/>
          </a:prstGeom>
        </p:spPr>
      </p:pic>
      <p:pic>
        <p:nvPicPr>
          <p:cNvPr id="10242" name="Picture 2" descr="cnn10.png">
            <a:extLst>
              <a:ext uri="{FF2B5EF4-FFF2-40B4-BE49-F238E27FC236}">
                <a16:creationId xmlns:a16="http://schemas.microsoft.com/office/drawing/2014/main" id="{AFEBCB72-A894-47E0-A595-9F1475C2D5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416" y="4284594"/>
            <a:ext cx="17051168" cy="8473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57078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Shape 103"/>
          <p:cNvSpPr/>
          <p:nvPr/>
        </p:nvSpPr>
        <p:spPr>
          <a:xfrm>
            <a:off x="799668" y="2430855"/>
            <a:ext cx="3702307" cy="265457"/>
          </a:xfrm>
          <a:prstGeom prst="rect">
            <a:avLst/>
          </a:prstGeom>
          <a:noFill/>
          <a:ln w="3175">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lvl1pPr algn="l">
              <a:defRPr sz="1800" cap="all" spc="360">
                <a:latin typeface="+mn-lt"/>
                <a:ea typeface="+mn-ea"/>
                <a:cs typeface="+mn-cs"/>
                <a:sym typeface="Montserrat-Regular"/>
              </a:defRPr>
            </a:lvl1pPr>
          </a:lstStyle>
          <a:p>
            <a:r>
              <a:rPr lang="vi-VN" sz="1350"/>
              <a:t>DIGIT RECORNIGTION</a:t>
            </a:r>
            <a:endParaRPr sz="1350"/>
          </a:p>
        </p:txBody>
      </p:sp>
      <p:sp>
        <p:nvSpPr>
          <p:cNvPr id="5" name="Shape 104"/>
          <p:cNvSpPr/>
          <p:nvPr/>
        </p:nvSpPr>
        <p:spPr>
          <a:xfrm>
            <a:off x="415635" y="2696312"/>
            <a:ext cx="16456763" cy="1707605"/>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pPr indent="457200">
              <a:lnSpc>
                <a:spcPct val="115000"/>
              </a:lnSpc>
              <a:spcBef>
                <a:spcPts val="500"/>
              </a:spcBef>
              <a:spcAft>
                <a:spcPts val="500"/>
              </a:spcAft>
            </a:pPr>
            <a:r>
              <a:rPr lang="en-US" sz="5400" dirty="0">
                <a:solidFill>
                  <a:srgbClr val="FFC000"/>
                </a:solidFill>
                <a:latin typeface="Roboto"/>
                <a:cs typeface="Helvetica" panose="020B0604020202020204" pitchFamily="34" charset="0"/>
              </a:rPr>
              <a:t>Layer Non Linearity (</a:t>
            </a:r>
            <a:r>
              <a:rPr lang="en-US" sz="5400" dirty="0" err="1">
                <a:solidFill>
                  <a:srgbClr val="FFC000"/>
                </a:solidFill>
                <a:latin typeface="Roboto"/>
                <a:cs typeface="Helvetica" panose="020B0604020202020204" pitchFamily="34" charset="0"/>
              </a:rPr>
              <a:t>ReLu</a:t>
            </a:r>
            <a:r>
              <a:rPr lang="en-US" sz="5400" dirty="0">
                <a:solidFill>
                  <a:srgbClr val="FFC000"/>
                </a:solidFill>
                <a:latin typeface="Roboto"/>
                <a:cs typeface="Helvetica" panose="020B0604020202020204" pitchFamily="34" charset="0"/>
              </a:rPr>
              <a:t>).</a:t>
            </a:r>
            <a:endParaRPr lang="vi-VN" sz="5400" dirty="0">
              <a:solidFill>
                <a:srgbClr val="FFC000"/>
              </a:solidFill>
              <a:latin typeface="Roboto"/>
              <a:cs typeface="Helvetica" panose="020B0604020202020204" pitchFamily="34" charset="0"/>
            </a:endParaRPr>
          </a:p>
        </p:txBody>
      </p:sp>
      <p:sp>
        <p:nvSpPr>
          <p:cNvPr id="6" name="Shape 106"/>
          <p:cNvSpPr/>
          <p:nvPr/>
        </p:nvSpPr>
        <p:spPr>
          <a:xfrm>
            <a:off x="799667" y="3558056"/>
            <a:ext cx="17072698" cy="0"/>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pic>
        <p:nvPicPr>
          <p:cNvPr id="11266" name="Picture 2" descr="cnn11.png">
            <a:extLst>
              <a:ext uri="{FF2B5EF4-FFF2-40B4-BE49-F238E27FC236}">
                <a16:creationId xmlns:a16="http://schemas.microsoft.com/office/drawing/2014/main" id="{75F10506-36F0-4940-A89A-76F34A3BA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0821" y="3558056"/>
            <a:ext cx="12660924" cy="9495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798540"/>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Shape 103"/>
          <p:cNvSpPr/>
          <p:nvPr/>
        </p:nvSpPr>
        <p:spPr>
          <a:xfrm>
            <a:off x="799668" y="2430855"/>
            <a:ext cx="3702307" cy="265457"/>
          </a:xfrm>
          <a:prstGeom prst="rect">
            <a:avLst/>
          </a:prstGeom>
          <a:noFill/>
          <a:ln w="3175">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lvl1pPr algn="l">
              <a:defRPr sz="1800" cap="all" spc="360">
                <a:latin typeface="+mn-lt"/>
                <a:ea typeface="+mn-ea"/>
                <a:cs typeface="+mn-cs"/>
                <a:sym typeface="Montserrat-Regular"/>
              </a:defRPr>
            </a:lvl1pPr>
          </a:lstStyle>
          <a:p>
            <a:r>
              <a:rPr lang="vi-VN" sz="1350"/>
              <a:t>DIGIT RECORNIGTION</a:t>
            </a:r>
            <a:endParaRPr sz="1350"/>
          </a:p>
        </p:txBody>
      </p:sp>
      <p:sp>
        <p:nvSpPr>
          <p:cNvPr id="5" name="Shape 104"/>
          <p:cNvSpPr/>
          <p:nvPr/>
        </p:nvSpPr>
        <p:spPr>
          <a:xfrm>
            <a:off x="415635" y="2696312"/>
            <a:ext cx="16456763" cy="1707605"/>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pPr indent="457200">
              <a:lnSpc>
                <a:spcPct val="115000"/>
              </a:lnSpc>
              <a:spcBef>
                <a:spcPts val="500"/>
              </a:spcBef>
              <a:spcAft>
                <a:spcPts val="500"/>
              </a:spcAft>
            </a:pPr>
            <a:r>
              <a:rPr lang="en-US" sz="5400" dirty="0">
                <a:solidFill>
                  <a:srgbClr val="FFC000"/>
                </a:solidFill>
                <a:latin typeface="Roboto"/>
                <a:cs typeface="Helvetica" panose="020B0604020202020204" pitchFamily="34" charset="0"/>
              </a:rPr>
              <a:t>Fully Connected Layer</a:t>
            </a:r>
            <a:endParaRPr lang="vi-VN" sz="5400" dirty="0">
              <a:solidFill>
                <a:srgbClr val="FFC000"/>
              </a:solidFill>
              <a:latin typeface="Roboto"/>
              <a:cs typeface="Helvetica" panose="020B0604020202020204" pitchFamily="34" charset="0"/>
            </a:endParaRPr>
          </a:p>
        </p:txBody>
      </p:sp>
      <p:sp>
        <p:nvSpPr>
          <p:cNvPr id="6" name="Shape 106"/>
          <p:cNvSpPr/>
          <p:nvPr/>
        </p:nvSpPr>
        <p:spPr>
          <a:xfrm>
            <a:off x="799667" y="3558056"/>
            <a:ext cx="17072698" cy="0"/>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pic>
        <p:nvPicPr>
          <p:cNvPr id="12290" name="Picture 2" descr="cnn13.png">
            <a:extLst>
              <a:ext uri="{FF2B5EF4-FFF2-40B4-BE49-F238E27FC236}">
                <a16:creationId xmlns:a16="http://schemas.microsoft.com/office/drawing/2014/main" id="{BA8BCAF1-8E0C-4EE7-B1C7-BCB816F3A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3936" y="4419801"/>
            <a:ext cx="12400130" cy="8323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039425"/>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126" name="Shape 126"/>
          <p:cNvSpPr/>
          <p:nvPr/>
        </p:nvSpPr>
        <p:spPr>
          <a:xfrm>
            <a:off x="3388" y="1708025"/>
            <a:ext cx="7467676" cy="102999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998" y="0"/>
                </a:lnTo>
                <a:lnTo>
                  <a:pt x="21600" y="21600"/>
                </a:lnTo>
                <a:lnTo>
                  <a:pt x="0" y="21600"/>
                </a:lnTo>
                <a:lnTo>
                  <a:pt x="0" y="0"/>
                </a:lnTo>
                <a:close/>
              </a:path>
            </a:pathLst>
          </a:custGeom>
          <a:solidFill>
            <a:srgbClr val="F56C2E"/>
          </a:solidFill>
          <a:ln w="3175">
            <a:miter lim="400000"/>
          </a:ln>
        </p:spPr>
        <p:txBody>
          <a:bodyPr lIns="28575" tIns="28575" rIns="28575" bIns="28575" anchor="ctr"/>
          <a:lstStyle/>
          <a:p>
            <a:pPr algn="ctr">
              <a:defRPr sz="3000">
                <a:solidFill>
                  <a:srgbClr val="FFFFFF"/>
                </a:solidFill>
                <a:latin typeface="Helvetica Light"/>
                <a:ea typeface="Helvetica Light"/>
                <a:cs typeface="Helvetica Light"/>
                <a:sym typeface="Helvetica Light"/>
              </a:defRPr>
            </a:pPr>
            <a:endParaRPr sz="2250"/>
          </a:p>
        </p:txBody>
      </p:sp>
      <p:sp>
        <p:nvSpPr>
          <p:cNvPr id="129" name="Shape 129"/>
          <p:cNvSpPr/>
          <p:nvPr/>
        </p:nvSpPr>
        <p:spPr>
          <a:xfrm>
            <a:off x="9570742" y="2782543"/>
            <a:ext cx="2909193" cy="265457"/>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chor="ctr">
            <a:spAutoFit/>
          </a:bodyPr>
          <a:lstStyle>
            <a:lvl1pPr algn="l">
              <a:defRPr sz="1800" cap="all" spc="360">
                <a:latin typeface="+mn-lt"/>
                <a:ea typeface="+mn-ea"/>
                <a:cs typeface="+mn-cs"/>
                <a:sym typeface="Montserrat-Regular"/>
              </a:defRPr>
            </a:lvl1pPr>
          </a:lstStyle>
          <a:p>
            <a:r>
              <a:rPr lang="vi-VN" sz="1350" dirty="0"/>
              <a:t>DIGIT RECORNIGTION</a:t>
            </a:r>
            <a:endParaRPr sz="1350" dirty="0"/>
          </a:p>
        </p:txBody>
      </p:sp>
      <p:sp>
        <p:nvSpPr>
          <p:cNvPr id="130" name="Shape 130"/>
          <p:cNvSpPr/>
          <p:nvPr/>
        </p:nvSpPr>
        <p:spPr>
          <a:xfrm>
            <a:off x="9536481" y="3048000"/>
            <a:ext cx="6824755" cy="1874095"/>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vi-VN" sz="4500" dirty="0">
                <a:solidFill>
                  <a:srgbClr val="FFC000"/>
                </a:solidFill>
              </a:rPr>
              <a:t>Lan truyền ngược (Backpropagation)</a:t>
            </a:r>
          </a:p>
        </p:txBody>
      </p:sp>
      <p:sp>
        <p:nvSpPr>
          <p:cNvPr id="132" name="Shape 132"/>
          <p:cNvSpPr/>
          <p:nvPr/>
        </p:nvSpPr>
        <p:spPr>
          <a:xfrm>
            <a:off x="9570742" y="4544997"/>
            <a:ext cx="6790494" cy="1"/>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sp>
        <p:nvSpPr>
          <p:cNvPr id="128" name="Shape 128"/>
          <p:cNvSpPr/>
          <p:nvPr/>
        </p:nvSpPr>
        <p:spPr>
          <a:xfrm>
            <a:off x="3388" y="1708024"/>
            <a:ext cx="7467676" cy="102999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998" y="0"/>
                </a:lnTo>
                <a:lnTo>
                  <a:pt x="21600" y="21600"/>
                </a:lnTo>
                <a:lnTo>
                  <a:pt x="0" y="21600"/>
                </a:lnTo>
                <a:lnTo>
                  <a:pt x="0" y="0"/>
                </a:lnTo>
                <a:close/>
              </a:path>
            </a:pathLst>
          </a:custGeom>
          <a:solidFill>
            <a:srgbClr val="F56C2E">
              <a:alpha val="70000"/>
            </a:srgbClr>
          </a:solidFill>
          <a:ln w="3175">
            <a:miter lim="400000"/>
          </a:ln>
        </p:spPr>
        <p:txBody>
          <a:bodyPr lIns="28575" tIns="28575" rIns="28575" bIns="28575" anchor="ctr"/>
          <a:lstStyle/>
          <a:p>
            <a:pPr algn="ctr">
              <a:defRPr sz="3000">
                <a:solidFill>
                  <a:srgbClr val="FFFFFF"/>
                </a:solidFill>
                <a:latin typeface="Helvetica Light"/>
                <a:ea typeface="Helvetica Light"/>
                <a:cs typeface="Helvetica Light"/>
                <a:sym typeface="Helvetica Light"/>
              </a:defRPr>
            </a:pPr>
            <a:endParaRPr sz="2250"/>
          </a:p>
        </p:txBody>
      </p:sp>
      <p:sp>
        <p:nvSpPr>
          <p:cNvPr id="3" name="Rectangle 2"/>
          <p:cNvSpPr/>
          <p:nvPr/>
        </p:nvSpPr>
        <p:spPr>
          <a:xfrm>
            <a:off x="17373600" y="860699"/>
            <a:ext cx="914400" cy="538609"/>
          </a:xfrm>
          <a:prstGeom prst="rect">
            <a:avLst/>
          </a:prstGeom>
          <a:no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vi-VN" sz="3000" b="0" i="0" u="none" strike="noStrike" cap="none" spc="0" normalizeH="0" baseline="0">
                <a:ln>
                  <a:noFill/>
                </a:ln>
                <a:solidFill>
                  <a:srgbClr val="FFFFFF"/>
                </a:solidFill>
                <a:effectLst/>
                <a:uFillTx/>
                <a:latin typeface="Helvetica Light"/>
                <a:ea typeface="Helvetica Light"/>
                <a:cs typeface="Helvetica Light"/>
                <a:sym typeface="Helvetica Light"/>
              </a:rPr>
              <a:t>5</a:t>
            </a:r>
          </a:p>
        </p:txBody>
      </p:sp>
      <p:pic>
        <p:nvPicPr>
          <p:cNvPr id="13314" name="Picture 2" descr="cnn15.png">
            <a:extLst>
              <a:ext uri="{FF2B5EF4-FFF2-40B4-BE49-F238E27FC236}">
                <a16:creationId xmlns:a16="http://schemas.microsoft.com/office/drawing/2014/main" id="{16F67448-0786-40E6-92A9-5A3901D750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669" y="4747956"/>
            <a:ext cx="9080662" cy="8768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7971"/>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2" name="Shape 103"/>
          <p:cNvSpPr/>
          <p:nvPr/>
        </p:nvSpPr>
        <p:spPr>
          <a:xfrm>
            <a:off x="1581855" y="3404391"/>
            <a:ext cx="3702307" cy="265457"/>
          </a:xfrm>
          <a:prstGeom prst="rect">
            <a:avLst/>
          </a:prstGeom>
          <a:noFill/>
          <a:ln w="3175">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lvl1pPr algn="l">
              <a:defRPr sz="1800" cap="all" spc="360">
                <a:latin typeface="+mn-lt"/>
                <a:ea typeface="+mn-ea"/>
                <a:cs typeface="+mn-cs"/>
                <a:sym typeface="Montserrat-Regular"/>
              </a:defRPr>
            </a:lvl1pPr>
          </a:lstStyle>
          <a:p>
            <a:r>
              <a:rPr lang="vi-VN" sz="1350"/>
              <a:t>DIGIT RECORNIGTION</a:t>
            </a:r>
            <a:endParaRPr sz="1350"/>
          </a:p>
        </p:txBody>
      </p:sp>
      <p:sp>
        <p:nvSpPr>
          <p:cNvPr id="3" name="Shape 104"/>
          <p:cNvSpPr/>
          <p:nvPr/>
        </p:nvSpPr>
        <p:spPr>
          <a:xfrm>
            <a:off x="1581854" y="3751487"/>
            <a:ext cx="16456763" cy="1707605"/>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vi-VN" sz="5400">
                <a:solidFill>
                  <a:srgbClr val="FFC000"/>
                </a:solidFill>
              </a:rPr>
              <a:t>CONVOLUTIONAL NEURAL NETWORK</a:t>
            </a:r>
            <a:endParaRPr sz="5400">
              <a:solidFill>
                <a:srgbClr val="FFC000"/>
              </a:solidFill>
            </a:endParaRPr>
          </a:p>
        </p:txBody>
      </p:sp>
      <p:sp>
        <p:nvSpPr>
          <p:cNvPr id="4" name="Shape 106"/>
          <p:cNvSpPr/>
          <p:nvPr/>
        </p:nvSpPr>
        <p:spPr>
          <a:xfrm>
            <a:off x="1581854" y="4531592"/>
            <a:ext cx="15488667" cy="0"/>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pic>
        <p:nvPicPr>
          <p:cNvPr id="5" name="Picture 4"/>
          <p:cNvPicPr/>
          <p:nvPr/>
        </p:nvPicPr>
        <p:blipFill>
          <a:blip r:embed="rId2"/>
          <a:stretch>
            <a:fillRect/>
          </a:stretch>
        </p:blipFill>
        <p:spPr>
          <a:xfrm>
            <a:off x="1581856" y="4959927"/>
            <a:ext cx="15488665" cy="4267200"/>
          </a:xfrm>
          <a:prstGeom prst="rect">
            <a:avLst/>
          </a:prstGeom>
        </p:spPr>
      </p:pic>
      <p:sp>
        <p:nvSpPr>
          <p:cNvPr id="6" name="Shape 106"/>
          <p:cNvSpPr/>
          <p:nvPr/>
        </p:nvSpPr>
        <p:spPr>
          <a:xfrm>
            <a:off x="1581853" y="12969011"/>
            <a:ext cx="15488667" cy="0"/>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sp>
        <p:nvSpPr>
          <p:cNvPr id="7" name="TextBox 6"/>
          <p:cNvSpPr txBox="1"/>
          <p:nvPr/>
        </p:nvSpPr>
        <p:spPr>
          <a:xfrm>
            <a:off x="5943048" y="9440017"/>
            <a:ext cx="6766276" cy="430887"/>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vi-VN"/>
              <a:t>KIẾN TRÚC LENET HỌC CÁCH NHẬN DIỆN ẢNH</a:t>
            </a:r>
            <a:endParaRPr kumimoji="0" lang="vi-VN" sz="2300" b="0" i="0" u="none" strike="noStrike" cap="none" spc="0" normalizeH="0" baseline="0">
              <a:ln>
                <a:noFill/>
              </a:ln>
              <a:solidFill>
                <a:srgbClr val="A6A7AC"/>
              </a:solidFill>
              <a:effectLst/>
              <a:uFillTx/>
              <a:latin typeface="PT Sans"/>
              <a:ea typeface="PT Sans"/>
              <a:cs typeface="PT Sans"/>
              <a:sym typeface="PT Sans"/>
            </a:endParaRPr>
          </a:p>
        </p:txBody>
      </p:sp>
    </p:spTree>
    <p:extLst>
      <p:ext uri="{BB962C8B-B14F-4D97-AF65-F5344CB8AC3E}">
        <p14:creationId xmlns:p14="http://schemas.microsoft.com/office/powerpoint/2010/main" val="226134310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126" name="Shape 126"/>
          <p:cNvSpPr/>
          <p:nvPr/>
        </p:nvSpPr>
        <p:spPr>
          <a:xfrm>
            <a:off x="3388" y="1708025"/>
            <a:ext cx="7467676" cy="102999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998" y="0"/>
                </a:lnTo>
                <a:lnTo>
                  <a:pt x="21600" y="21600"/>
                </a:lnTo>
                <a:lnTo>
                  <a:pt x="0" y="21600"/>
                </a:lnTo>
                <a:lnTo>
                  <a:pt x="0" y="0"/>
                </a:lnTo>
                <a:close/>
              </a:path>
            </a:pathLst>
          </a:custGeom>
          <a:solidFill>
            <a:srgbClr val="F56C2E"/>
          </a:solidFill>
          <a:ln w="3175">
            <a:miter lim="400000"/>
          </a:ln>
        </p:spPr>
        <p:txBody>
          <a:bodyPr lIns="28575" tIns="28575" rIns="28575" bIns="28575" anchor="ctr"/>
          <a:lstStyle/>
          <a:p>
            <a:pPr algn="ctr">
              <a:defRPr sz="3000">
                <a:solidFill>
                  <a:srgbClr val="FFFFFF"/>
                </a:solidFill>
                <a:latin typeface="Helvetica Light"/>
                <a:ea typeface="Helvetica Light"/>
                <a:cs typeface="Helvetica Light"/>
                <a:sym typeface="Helvetica Light"/>
              </a:defRPr>
            </a:pPr>
            <a:endParaRPr sz="2250"/>
          </a:p>
        </p:txBody>
      </p:sp>
      <p:sp>
        <p:nvSpPr>
          <p:cNvPr id="129" name="Shape 129"/>
          <p:cNvSpPr/>
          <p:nvPr/>
        </p:nvSpPr>
        <p:spPr>
          <a:xfrm>
            <a:off x="9570742" y="2782543"/>
            <a:ext cx="2909193" cy="265457"/>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chor="ctr">
            <a:spAutoFit/>
          </a:bodyPr>
          <a:lstStyle>
            <a:lvl1pPr algn="l">
              <a:defRPr sz="1800" cap="all" spc="360">
                <a:latin typeface="+mn-lt"/>
                <a:ea typeface="+mn-ea"/>
                <a:cs typeface="+mn-cs"/>
                <a:sym typeface="Montserrat-Regular"/>
              </a:defRPr>
            </a:lvl1pPr>
          </a:lstStyle>
          <a:p>
            <a:r>
              <a:rPr lang="vi-VN" sz="1350"/>
              <a:t>DIGIT RECORNIGTION</a:t>
            </a:r>
            <a:endParaRPr sz="1350"/>
          </a:p>
        </p:txBody>
      </p:sp>
      <p:sp>
        <p:nvSpPr>
          <p:cNvPr id="130" name="Shape 130"/>
          <p:cNvSpPr/>
          <p:nvPr/>
        </p:nvSpPr>
        <p:spPr>
          <a:xfrm>
            <a:off x="9536481" y="3048000"/>
            <a:ext cx="6824755" cy="1874095"/>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en-US" sz="4400" dirty="0">
                <a:solidFill>
                  <a:srgbClr val="FFC000"/>
                </a:solidFill>
              </a:rPr>
              <a:t>DROPOUT, OVERFITTING</a:t>
            </a:r>
            <a:endParaRPr lang="vi-VN" sz="4400" dirty="0">
              <a:solidFill>
                <a:srgbClr val="FFC000"/>
              </a:solidFill>
            </a:endParaRPr>
          </a:p>
        </p:txBody>
      </p:sp>
      <p:sp>
        <p:nvSpPr>
          <p:cNvPr id="132" name="Shape 132"/>
          <p:cNvSpPr/>
          <p:nvPr/>
        </p:nvSpPr>
        <p:spPr>
          <a:xfrm>
            <a:off x="9570742" y="4747955"/>
            <a:ext cx="6790494" cy="1"/>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sp>
        <p:nvSpPr>
          <p:cNvPr id="128" name="Shape 128"/>
          <p:cNvSpPr/>
          <p:nvPr/>
        </p:nvSpPr>
        <p:spPr>
          <a:xfrm>
            <a:off x="3388" y="1708024"/>
            <a:ext cx="7467676" cy="102999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998" y="0"/>
                </a:lnTo>
                <a:lnTo>
                  <a:pt x="21600" y="21600"/>
                </a:lnTo>
                <a:lnTo>
                  <a:pt x="0" y="21600"/>
                </a:lnTo>
                <a:lnTo>
                  <a:pt x="0" y="0"/>
                </a:lnTo>
                <a:close/>
              </a:path>
            </a:pathLst>
          </a:custGeom>
          <a:solidFill>
            <a:srgbClr val="F56C2E">
              <a:alpha val="70000"/>
            </a:srgbClr>
          </a:solidFill>
          <a:ln w="3175">
            <a:miter lim="400000"/>
          </a:ln>
        </p:spPr>
        <p:txBody>
          <a:bodyPr lIns="28575" tIns="28575" rIns="28575" bIns="28575" anchor="ctr"/>
          <a:lstStyle/>
          <a:p>
            <a:pPr algn="ctr">
              <a:defRPr sz="3000">
                <a:solidFill>
                  <a:srgbClr val="FFFFFF"/>
                </a:solidFill>
                <a:latin typeface="Helvetica Light"/>
                <a:ea typeface="Helvetica Light"/>
                <a:cs typeface="Helvetica Light"/>
                <a:sym typeface="Helvetica Light"/>
              </a:defRPr>
            </a:pPr>
            <a:endParaRPr sz="2250"/>
          </a:p>
        </p:txBody>
      </p:sp>
      <p:sp>
        <p:nvSpPr>
          <p:cNvPr id="3" name="Rectangle 2"/>
          <p:cNvSpPr/>
          <p:nvPr/>
        </p:nvSpPr>
        <p:spPr>
          <a:xfrm>
            <a:off x="17373600" y="860699"/>
            <a:ext cx="914400" cy="538609"/>
          </a:xfrm>
          <a:prstGeom prst="rect">
            <a:avLst/>
          </a:prstGeom>
          <a:no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vi-VN" sz="3000" b="0" i="0" u="none" strike="noStrike" cap="none" spc="0" normalizeH="0" baseline="0">
                <a:ln>
                  <a:noFill/>
                </a:ln>
                <a:solidFill>
                  <a:srgbClr val="FFFFFF"/>
                </a:solidFill>
                <a:effectLst/>
                <a:uFillTx/>
                <a:latin typeface="Helvetica Light"/>
                <a:ea typeface="Helvetica Light"/>
                <a:cs typeface="Helvetica Light"/>
                <a:sym typeface="Helvetica Light"/>
              </a:rPr>
              <a:t>5</a:t>
            </a:r>
          </a:p>
        </p:txBody>
      </p:sp>
      <p:pic>
        <p:nvPicPr>
          <p:cNvPr id="10" name="Picture 9">
            <a:extLst>
              <a:ext uri="{FF2B5EF4-FFF2-40B4-BE49-F238E27FC236}">
                <a16:creationId xmlns:a16="http://schemas.microsoft.com/office/drawing/2014/main" id="{096CD3D1-B512-4645-B0BC-6CC9ACE09F34}"/>
              </a:ext>
            </a:extLst>
          </p:cNvPr>
          <p:cNvPicPr/>
          <p:nvPr/>
        </p:nvPicPr>
        <p:blipFill>
          <a:blip r:embed="rId3"/>
          <a:stretch>
            <a:fillRect/>
          </a:stretch>
        </p:blipFill>
        <p:spPr>
          <a:xfrm>
            <a:off x="1262851" y="5321428"/>
            <a:ext cx="7258052" cy="6686550"/>
          </a:xfrm>
          <a:prstGeom prst="rect">
            <a:avLst/>
          </a:prstGeom>
        </p:spPr>
      </p:pic>
      <p:pic>
        <p:nvPicPr>
          <p:cNvPr id="11" name="Picture 10">
            <a:extLst>
              <a:ext uri="{FF2B5EF4-FFF2-40B4-BE49-F238E27FC236}">
                <a16:creationId xmlns:a16="http://schemas.microsoft.com/office/drawing/2014/main" id="{779602A5-1A04-4543-A39E-25543AF82026}"/>
              </a:ext>
            </a:extLst>
          </p:cNvPr>
          <p:cNvPicPr/>
          <p:nvPr/>
        </p:nvPicPr>
        <p:blipFill>
          <a:blip r:embed="rId4"/>
          <a:stretch>
            <a:fillRect/>
          </a:stretch>
        </p:blipFill>
        <p:spPr>
          <a:xfrm>
            <a:off x="9780366" y="5321427"/>
            <a:ext cx="7258052" cy="6686550"/>
          </a:xfrm>
          <a:prstGeom prst="rect">
            <a:avLst/>
          </a:prstGeom>
        </p:spPr>
      </p:pic>
      <p:pic>
        <p:nvPicPr>
          <p:cNvPr id="15362" name="Picture 2" descr="http://labs.septeni-technology.jp/wp-content/uploads/2017/06/Screen-Shot-2017-06-23-at-6.15.11-PM.png">
            <a:extLst>
              <a:ext uri="{FF2B5EF4-FFF2-40B4-BE49-F238E27FC236}">
                <a16:creationId xmlns:a16="http://schemas.microsoft.com/office/drawing/2014/main" id="{5E452AA8-816D-4DCB-AF15-66074DE6EF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2175" y="4922095"/>
            <a:ext cx="13963650" cy="806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35777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5362"/>
                                        </p:tgtEl>
                                        <p:attrNameLst>
                                          <p:attrName>style.visibility</p:attrName>
                                        </p:attrNameLst>
                                      </p:cBhvr>
                                      <p:to>
                                        <p:strVal val="visible"/>
                                      </p:to>
                                    </p:set>
                                    <p:animEffect transition="in" filter="fade">
                                      <p:cBhvr>
                                        <p:cTn id="17" dur="1000"/>
                                        <p:tgtEl>
                                          <p:spTgt spid="15362"/>
                                        </p:tgtEl>
                                      </p:cBhvr>
                                    </p:animEffect>
                                    <p:anim calcmode="lin" valueType="num">
                                      <p:cBhvr>
                                        <p:cTn id="18" dur="1000" fill="hold"/>
                                        <p:tgtEl>
                                          <p:spTgt spid="15362"/>
                                        </p:tgtEl>
                                        <p:attrNameLst>
                                          <p:attrName>ppt_x</p:attrName>
                                        </p:attrNameLst>
                                      </p:cBhvr>
                                      <p:tavLst>
                                        <p:tav tm="0">
                                          <p:val>
                                            <p:strVal val="#ppt_x"/>
                                          </p:val>
                                        </p:tav>
                                        <p:tav tm="100000">
                                          <p:val>
                                            <p:strVal val="#ppt_x"/>
                                          </p:val>
                                        </p:tav>
                                      </p:tavLst>
                                    </p:anim>
                                    <p:anim calcmode="lin" valueType="num">
                                      <p:cBhvr>
                                        <p:cTn id="19" dur="1000" fill="hold"/>
                                        <p:tgtEl>
                                          <p:spTgt spid="153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335028"/>
            <a:ext cx="18288000" cy="9320500"/>
          </a:xfrm>
          <a:prstGeom prst="rect">
            <a:avLst/>
          </a:prstGeom>
        </p:spPr>
        <p:txBody>
          <a:bodyPr wrap="square">
            <a:spAutoFit/>
          </a:bodyPr>
          <a:lstStyle/>
          <a:p>
            <a:pPr indent="457200" algn="ctr">
              <a:lnSpc>
                <a:spcPct val="115000"/>
              </a:lnSpc>
              <a:spcBef>
                <a:spcPts val="500"/>
              </a:spcBef>
              <a:spcAft>
                <a:spcPts val="500"/>
              </a:spcAft>
            </a:pPr>
            <a:r>
              <a:rPr lang="en-US" sz="2800" dirty="0">
                <a:solidFill>
                  <a:srgbClr val="FFC000"/>
                </a:solidFill>
                <a:latin typeface="Roboto"/>
                <a:ea typeface="Calibri" panose="020F0502020204030204" pitchFamily="34" charset="0"/>
                <a:cs typeface="Times New Roman" panose="02020603050405020304" pitchFamily="18" charset="0"/>
              </a:rPr>
              <a:t>Image 28x28x1</a:t>
            </a:r>
            <a:endParaRPr lang="vi-VN" sz="2800" dirty="0">
              <a:solidFill>
                <a:srgbClr val="FFC000"/>
              </a:solidFill>
              <a:latin typeface="Segoe UI" panose="020B0502040204020203" pitchFamily="34" charset="0"/>
              <a:ea typeface="Calibri" panose="020F0502020204030204" pitchFamily="34" charset="0"/>
              <a:cs typeface="Times New Roman" panose="02020603050405020304" pitchFamily="18" charset="0"/>
            </a:endParaRPr>
          </a:p>
          <a:p>
            <a:pPr indent="457200" algn="ctr">
              <a:lnSpc>
                <a:spcPct val="115000"/>
              </a:lnSpc>
              <a:spcBef>
                <a:spcPts val="500"/>
              </a:spcBef>
              <a:spcAft>
                <a:spcPts val="500"/>
              </a:spcAft>
            </a:pPr>
            <a:r>
              <a:rPr lang="en-US" sz="2800" dirty="0">
                <a:solidFill>
                  <a:srgbClr val="FFC000"/>
                </a:solidFill>
                <a:latin typeface="Roboto"/>
                <a:ea typeface="Calibri" panose="020F0502020204030204" pitchFamily="34" charset="0"/>
                <a:cs typeface="Times New Roman" panose="02020603050405020304" pitchFamily="18" charset="0"/>
                <a:sym typeface="Wingdings 3" panose="05040102010807070707" pitchFamily="18" charset="2"/>
              </a:rPr>
              <a:t></a:t>
            </a:r>
            <a:endParaRPr lang="vi-VN" sz="2800" dirty="0">
              <a:solidFill>
                <a:srgbClr val="FFC000"/>
              </a:solidFill>
              <a:latin typeface="Segoe UI" panose="020B0502040204020203" pitchFamily="34" charset="0"/>
              <a:ea typeface="Calibri" panose="020F0502020204030204" pitchFamily="34" charset="0"/>
              <a:cs typeface="Times New Roman" panose="02020603050405020304" pitchFamily="18" charset="0"/>
            </a:endParaRPr>
          </a:p>
          <a:p>
            <a:pPr indent="457200" algn="ctr">
              <a:lnSpc>
                <a:spcPct val="115000"/>
              </a:lnSpc>
              <a:spcBef>
                <a:spcPts val="500"/>
              </a:spcBef>
              <a:spcAft>
                <a:spcPts val="500"/>
              </a:spcAft>
            </a:pPr>
            <a:r>
              <a:rPr lang="en-US" sz="2800" dirty="0">
                <a:solidFill>
                  <a:srgbClr val="FFC000"/>
                </a:solidFill>
                <a:latin typeface="Roboto"/>
                <a:ea typeface="Calibri" panose="020F0502020204030204" pitchFamily="34" charset="0"/>
                <a:cs typeface="Times New Roman" panose="02020603050405020304" pitchFamily="18" charset="0"/>
              </a:rPr>
              <a:t>[5x5x32]</a:t>
            </a:r>
            <a:endParaRPr lang="vi-VN" sz="2800" dirty="0">
              <a:solidFill>
                <a:srgbClr val="FFC000"/>
              </a:solidFill>
              <a:latin typeface="Segoe UI" panose="020B0502040204020203" pitchFamily="34" charset="0"/>
              <a:ea typeface="Calibri" panose="020F0502020204030204" pitchFamily="34" charset="0"/>
              <a:cs typeface="Times New Roman" panose="02020603050405020304" pitchFamily="18" charset="0"/>
            </a:endParaRPr>
          </a:p>
          <a:p>
            <a:pPr indent="457200" algn="ctr">
              <a:lnSpc>
                <a:spcPct val="115000"/>
              </a:lnSpc>
              <a:spcBef>
                <a:spcPts val="500"/>
              </a:spcBef>
              <a:spcAft>
                <a:spcPts val="500"/>
              </a:spcAft>
            </a:pPr>
            <a:r>
              <a:rPr lang="en-US" sz="2800" dirty="0">
                <a:solidFill>
                  <a:srgbClr val="FFC000"/>
                </a:solidFill>
                <a:latin typeface="Roboto"/>
                <a:ea typeface="Calibri" panose="020F0502020204030204" pitchFamily="34" charset="0"/>
                <a:cs typeface="Times New Roman" panose="02020603050405020304" pitchFamily="18" charset="0"/>
              </a:rPr>
              <a:t>Max pool 2x2</a:t>
            </a:r>
            <a:endParaRPr lang="vi-VN" sz="2800" dirty="0">
              <a:solidFill>
                <a:srgbClr val="FFC000"/>
              </a:solidFill>
              <a:latin typeface="Segoe UI" panose="020B0502040204020203" pitchFamily="34" charset="0"/>
              <a:ea typeface="Calibri" panose="020F0502020204030204" pitchFamily="34" charset="0"/>
              <a:cs typeface="Times New Roman" panose="02020603050405020304" pitchFamily="18" charset="0"/>
            </a:endParaRPr>
          </a:p>
          <a:p>
            <a:pPr indent="457200" algn="ctr">
              <a:lnSpc>
                <a:spcPct val="115000"/>
              </a:lnSpc>
              <a:spcBef>
                <a:spcPts val="500"/>
              </a:spcBef>
              <a:spcAft>
                <a:spcPts val="500"/>
              </a:spcAft>
            </a:pPr>
            <a:r>
              <a:rPr lang="en-US" sz="2800" dirty="0">
                <a:solidFill>
                  <a:srgbClr val="FFC000"/>
                </a:solidFill>
                <a:latin typeface="Roboto"/>
                <a:ea typeface="Calibri" panose="020F0502020204030204" pitchFamily="34" charset="0"/>
                <a:cs typeface="Times New Roman" panose="02020603050405020304" pitchFamily="18" charset="0"/>
                <a:sym typeface="Wingdings 3" panose="05040102010807070707" pitchFamily="18" charset="2"/>
              </a:rPr>
              <a:t></a:t>
            </a:r>
            <a:endParaRPr lang="vi-VN" sz="2800" dirty="0">
              <a:solidFill>
                <a:srgbClr val="FFC000"/>
              </a:solidFill>
              <a:latin typeface="Segoe UI" panose="020B0502040204020203" pitchFamily="34" charset="0"/>
              <a:ea typeface="Calibri" panose="020F0502020204030204" pitchFamily="34" charset="0"/>
              <a:cs typeface="Times New Roman" panose="02020603050405020304" pitchFamily="18" charset="0"/>
            </a:endParaRPr>
          </a:p>
          <a:p>
            <a:pPr indent="457200" algn="ctr">
              <a:lnSpc>
                <a:spcPct val="115000"/>
              </a:lnSpc>
              <a:spcBef>
                <a:spcPts val="500"/>
              </a:spcBef>
              <a:spcAft>
                <a:spcPts val="500"/>
              </a:spcAft>
            </a:pPr>
            <a:r>
              <a:rPr lang="en-US" sz="2800" dirty="0">
                <a:solidFill>
                  <a:srgbClr val="FFC000"/>
                </a:solidFill>
                <a:latin typeface="Roboto"/>
                <a:ea typeface="Calibri" panose="020F0502020204030204" pitchFamily="34" charset="0"/>
                <a:cs typeface="Times New Roman" panose="02020603050405020304" pitchFamily="18" charset="0"/>
              </a:rPr>
              <a:t>[5x5x64]</a:t>
            </a:r>
            <a:endParaRPr lang="vi-VN" sz="2800" dirty="0">
              <a:solidFill>
                <a:srgbClr val="FFC000"/>
              </a:solidFill>
              <a:latin typeface="Segoe UI" panose="020B0502040204020203" pitchFamily="34" charset="0"/>
              <a:ea typeface="Calibri" panose="020F0502020204030204" pitchFamily="34" charset="0"/>
              <a:cs typeface="Times New Roman" panose="02020603050405020304" pitchFamily="18" charset="0"/>
            </a:endParaRPr>
          </a:p>
          <a:p>
            <a:pPr indent="457200" algn="ctr">
              <a:lnSpc>
                <a:spcPct val="115000"/>
              </a:lnSpc>
              <a:spcBef>
                <a:spcPts val="500"/>
              </a:spcBef>
              <a:spcAft>
                <a:spcPts val="500"/>
              </a:spcAft>
            </a:pPr>
            <a:r>
              <a:rPr lang="en-US" sz="2800" dirty="0">
                <a:solidFill>
                  <a:srgbClr val="FFC000"/>
                </a:solidFill>
                <a:latin typeface="Roboto"/>
                <a:ea typeface="Calibri" panose="020F0502020204030204" pitchFamily="34" charset="0"/>
                <a:cs typeface="Times New Roman" panose="02020603050405020304" pitchFamily="18" charset="0"/>
              </a:rPr>
              <a:t>Max pool 2x2</a:t>
            </a:r>
            <a:endParaRPr lang="vi-VN" sz="2800" dirty="0">
              <a:solidFill>
                <a:srgbClr val="FFC000"/>
              </a:solidFill>
              <a:latin typeface="Segoe UI" panose="020B0502040204020203" pitchFamily="34" charset="0"/>
              <a:ea typeface="Calibri" panose="020F0502020204030204" pitchFamily="34" charset="0"/>
              <a:cs typeface="Times New Roman" panose="02020603050405020304" pitchFamily="18" charset="0"/>
            </a:endParaRPr>
          </a:p>
          <a:p>
            <a:pPr indent="457200" algn="ctr">
              <a:lnSpc>
                <a:spcPct val="115000"/>
              </a:lnSpc>
              <a:spcBef>
                <a:spcPts val="500"/>
              </a:spcBef>
              <a:spcAft>
                <a:spcPts val="500"/>
              </a:spcAft>
            </a:pPr>
            <a:r>
              <a:rPr lang="en-US" sz="2800" dirty="0">
                <a:solidFill>
                  <a:srgbClr val="FFC000"/>
                </a:solidFill>
                <a:latin typeface="Roboto"/>
                <a:ea typeface="Calibri" panose="020F0502020204030204" pitchFamily="34" charset="0"/>
                <a:cs typeface="Times New Roman" panose="02020603050405020304" pitchFamily="18" charset="0"/>
                <a:sym typeface="Wingdings 3" panose="05040102010807070707" pitchFamily="18" charset="2"/>
              </a:rPr>
              <a:t></a:t>
            </a:r>
            <a:endParaRPr lang="vi-VN" sz="2800" dirty="0">
              <a:solidFill>
                <a:srgbClr val="FFC000"/>
              </a:solidFill>
              <a:latin typeface="Segoe UI" panose="020B0502040204020203" pitchFamily="34" charset="0"/>
              <a:ea typeface="Calibri" panose="020F0502020204030204" pitchFamily="34" charset="0"/>
              <a:cs typeface="Times New Roman" panose="02020603050405020304" pitchFamily="18" charset="0"/>
            </a:endParaRPr>
          </a:p>
          <a:p>
            <a:pPr indent="457200" algn="ctr">
              <a:lnSpc>
                <a:spcPct val="115000"/>
              </a:lnSpc>
              <a:spcBef>
                <a:spcPts val="500"/>
              </a:spcBef>
              <a:spcAft>
                <a:spcPts val="500"/>
              </a:spcAft>
            </a:pPr>
            <a:r>
              <a:rPr lang="en-US" sz="2800" dirty="0">
                <a:solidFill>
                  <a:srgbClr val="FFC000"/>
                </a:solidFill>
                <a:latin typeface="Roboto"/>
                <a:ea typeface="Calibri" panose="020F0502020204030204" pitchFamily="34" charset="0"/>
                <a:cs typeface="Times New Roman" panose="02020603050405020304" pitchFamily="18" charset="0"/>
              </a:rPr>
              <a:t>Fully connected layer [1024]</a:t>
            </a:r>
            <a:endParaRPr lang="vi-VN" sz="2800" dirty="0">
              <a:solidFill>
                <a:srgbClr val="FFC000"/>
              </a:solidFill>
              <a:latin typeface="Segoe UI" panose="020B0502040204020203" pitchFamily="34" charset="0"/>
              <a:ea typeface="Calibri" panose="020F0502020204030204" pitchFamily="34" charset="0"/>
              <a:cs typeface="Times New Roman" panose="02020603050405020304" pitchFamily="18" charset="0"/>
            </a:endParaRPr>
          </a:p>
          <a:p>
            <a:pPr indent="457200" algn="ctr">
              <a:lnSpc>
                <a:spcPct val="115000"/>
              </a:lnSpc>
              <a:spcBef>
                <a:spcPts val="500"/>
              </a:spcBef>
              <a:spcAft>
                <a:spcPts val="500"/>
              </a:spcAft>
            </a:pPr>
            <a:r>
              <a:rPr lang="en-US" sz="2800" dirty="0">
                <a:solidFill>
                  <a:srgbClr val="FFC000"/>
                </a:solidFill>
                <a:latin typeface="Roboto"/>
                <a:ea typeface="Calibri" panose="020F0502020204030204" pitchFamily="34" charset="0"/>
                <a:cs typeface="Times New Roman" panose="02020603050405020304" pitchFamily="18" charset="0"/>
                <a:sym typeface="Wingdings 3" panose="05040102010807070707" pitchFamily="18" charset="2"/>
              </a:rPr>
              <a:t></a:t>
            </a:r>
            <a:endParaRPr lang="vi-VN" sz="2800" dirty="0">
              <a:solidFill>
                <a:srgbClr val="FFC000"/>
              </a:solidFill>
              <a:latin typeface="Segoe UI" panose="020B0502040204020203" pitchFamily="34" charset="0"/>
              <a:ea typeface="Calibri" panose="020F0502020204030204" pitchFamily="34" charset="0"/>
              <a:cs typeface="Times New Roman" panose="02020603050405020304" pitchFamily="18" charset="0"/>
            </a:endParaRPr>
          </a:p>
          <a:p>
            <a:pPr indent="457200" algn="ctr">
              <a:lnSpc>
                <a:spcPct val="115000"/>
              </a:lnSpc>
              <a:spcBef>
                <a:spcPts val="500"/>
              </a:spcBef>
              <a:spcAft>
                <a:spcPts val="500"/>
              </a:spcAft>
            </a:pPr>
            <a:r>
              <a:rPr lang="en-US" sz="2800" dirty="0">
                <a:solidFill>
                  <a:srgbClr val="FFC000"/>
                </a:solidFill>
                <a:latin typeface="Roboto"/>
                <a:ea typeface="Calibri" panose="020F0502020204030204" pitchFamily="34" charset="0"/>
                <a:cs typeface="Times New Roman" panose="02020603050405020304" pitchFamily="18" charset="0"/>
              </a:rPr>
              <a:t>Dropout 0.75</a:t>
            </a:r>
            <a:endParaRPr lang="vi-VN" sz="2800" dirty="0">
              <a:solidFill>
                <a:srgbClr val="FFC000"/>
              </a:solidFill>
              <a:latin typeface="Segoe UI" panose="020B0502040204020203" pitchFamily="34" charset="0"/>
              <a:ea typeface="Calibri" panose="020F0502020204030204" pitchFamily="34" charset="0"/>
              <a:cs typeface="Times New Roman" panose="02020603050405020304" pitchFamily="18" charset="0"/>
            </a:endParaRPr>
          </a:p>
          <a:p>
            <a:pPr indent="457200" algn="ctr">
              <a:lnSpc>
                <a:spcPct val="115000"/>
              </a:lnSpc>
              <a:spcBef>
                <a:spcPts val="500"/>
              </a:spcBef>
              <a:spcAft>
                <a:spcPts val="500"/>
              </a:spcAft>
            </a:pPr>
            <a:r>
              <a:rPr lang="en-US" sz="2800" dirty="0">
                <a:solidFill>
                  <a:srgbClr val="FFC000"/>
                </a:solidFill>
                <a:latin typeface="Roboto"/>
                <a:ea typeface="Calibri" panose="020F0502020204030204" pitchFamily="34" charset="0"/>
                <a:cs typeface="Times New Roman" panose="02020603050405020304" pitchFamily="18" charset="0"/>
                <a:sym typeface="Wingdings 3" panose="05040102010807070707" pitchFamily="18" charset="2"/>
              </a:rPr>
              <a:t></a:t>
            </a:r>
            <a:endParaRPr lang="vi-VN" sz="2800" dirty="0">
              <a:solidFill>
                <a:srgbClr val="FFC000"/>
              </a:solidFill>
              <a:latin typeface="Segoe UI" panose="020B0502040204020203" pitchFamily="34" charset="0"/>
              <a:ea typeface="Calibri" panose="020F0502020204030204" pitchFamily="34" charset="0"/>
              <a:cs typeface="Times New Roman" panose="02020603050405020304" pitchFamily="18" charset="0"/>
            </a:endParaRPr>
          </a:p>
          <a:p>
            <a:pPr indent="457200" algn="ctr">
              <a:lnSpc>
                <a:spcPct val="115000"/>
              </a:lnSpc>
              <a:spcBef>
                <a:spcPts val="500"/>
              </a:spcBef>
              <a:spcAft>
                <a:spcPts val="500"/>
              </a:spcAft>
            </a:pPr>
            <a:r>
              <a:rPr lang="en-US" sz="2800" dirty="0">
                <a:solidFill>
                  <a:srgbClr val="FFC000"/>
                </a:solidFill>
                <a:latin typeface="Roboto"/>
                <a:ea typeface="Calibri" panose="020F0502020204030204" pitchFamily="34" charset="0"/>
                <a:cs typeface="Times New Roman" panose="02020603050405020304" pitchFamily="18" charset="0"/>
              </a:rPr>
              <a:t>Fully connected layer [10]</a:t>
            </a:r>
            <a:endParaRPr lang="vi-VN" sz="2800" dirty="0">
              <a:solidFill>
                <a:srgbClr val="FFC000"/>
              </a:solidFill>
              <a:latin typeface="Segoe UI" panose="020B0502040204020203" pitchFamily="34" charset="0"/>
              <a:ea typeface="Calibri" panose="020F0502020204030204" pitchFamily="34" charset="0"/>
              <a:cs typeface="Times New Roman" panose="02020603050405020304" pitchFamily="18" charset="0"/>
            </a:endParaRPr>
          </a:p>
          <a:p>
            <a:pPr indent="457200" algn="ctr">
              <a:lnSpc>
                <a:spcPct val="115000"/>
              </a:lnSpc>
              <a:spcBef>
                <a:spcPts val="500"/>
              </a:spcBef>
              <a:spcAft>
                <a:spcPts val="500"/>
              </a:spcAft>
            </a:pPr>
            <a:r>
              <a:rPr lang="en-US" sz="2800" dirty="0">
                <a:solidFill>
                  <a:srgbClr val="FFC000"/>
                </a:solidFill>
                <a:latin typeface="Roboto"/>
                <a:ea typeface="Calibri" panose="020F0502020204030204" pitchFamily="34" charset="0"/>
                <a:cs typeface="Times New Roman" panose="02020603050405020304" pitchFamily="18" charset="0"/>
                <a:sym typeface="Wingdings 3" panose="05040102010807070707" pitchFamily="18" charset="2"/>
              </a:rPr>
              <a:t></a:t>
            </a:r>
            <a:endParaRPr lang="vi-VN" sz="2800" dirty="0">
              <a:solidFill>
                <a:srgbClr val="FFC000"/>
              </a:solidFill>
              <a:latin typeface="Segoe UI" panose="020B0502040204020203" pitchFamily="34" charset="0"/>
              <a:ea typeface="Calibri" panose="020F0502020204030204" pitchFamily="34" charset="0"/>
              <a:cs typeface="Times New Roman" panose="02020603050405020304" pitchFamily="18" charset="0"/>
            </a:endParaRPr>
          </a:p>
          <a:p>
            <a:pPr indent="457200" algn="ctr">
              <a:lnSpc>
                <a:spcPct val="115000"/>
              </a:lnSpc>
              <a:spcBef>
                <a:spcPts val="500"/>
              </a:spcBef>
              <a:spcAft>
                <a:spcPts val="500"/>
              </a:spcAft>
            </a:pPr>
            <a:r>
              <a:rPr lang="en-US" sz="2800" dirty="0" err="1">
                <a:solidFill>
                  <a:srgbClr val="FFC000"/>
                </a:solidFill>
                <a:latin typeface="Roboto"/>
                <a:ea typeface="Calibri" panose="020F0502020204030204" pitchFamily="34" charset="0"/>
                <a:cs typeface="Times New Roman" panose="02020603050405020304" pitchFamily="18" charset="0"/>
              </a:rPr>
              <a:t>Softmax</a:t>
            </a:r>
            <a:endParaRPr lang="vi-VN" sz="2800" dirty="0">
              <a:solidFill>
                <a:srgbClr val="FFC000"/>
              </a:solidFill>
              <a:latin typeface="Segoe UI" panose="020B0502040204020203" pitchFamily="34" charset="0"/>
              <a:ea typeface="Calibri" panose="020F0502020204030204" pitchFamily="34" charset="0"/>
              <a:cs typeface="Times New Roman" panose="02020603050405020304" pitchFamily="18" charset="0"/>
            </a:endParaRPr>
          </a:p>
        </p:txBody>
      </p:sp>
      <p:sp>
        <p:nvSpPr>
          <p:cNvPr id="25" name="Shape 82"/>
          <p:cNvSpPr/>
          <p:nvPr/>
        </p:nvSpPr>
        <p:spPr>
          <a:xfrm flipH="1">
            <a:off x="488829" y="743032"/>
            <a:ext cx="1" cy="2517308"/>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sp>
        <p:nvSpPr>
          <p:cNvPr id="26" name="Shape 83"/>
          <p:cNvSpPr/>
          <p:nvPr/>
        </p:nvSpPr>
        <p:spPr>
          <a:xfrm>
            <a:off x="1295162" y="1186755"/>
            <a:ext cx="2909193" cy="265457"/>
          </a:xfrm>
          <a:prstGeom prst="rect">
            <a:avLst/>
          </a:prstGeom>
          <a:ln w="3175">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lvl1pPr algn="l">
              <a:defRPr sz="1800" cap="all" spc="360">
                <a:latin typeface="+mn-lt"/>
                <a:ea typeface="+mn-ea"/>
                <a:cs typeface="+mn-cs"/>
                <a:sym typeface="Montserrat-Regular"/>
              </a:defRPr>
            </a:lvl1pPr>
          </a:lstStyle>
          <a:p>
            <a:r>
              <a:rPr lang="vi-VN" sz="1350"/>
              <a:t>Digit reconigtion</a:t>
            </a:r>
            <a:endParaRPr sz="1350"/>
          </a:p>
        </p:txBody>
      </p:sp>
      <p:sp>
        <p:nvSpPr>
          <p:cNvPr id="27" name="Shape 84"/>
          <p:cNvSpPr/>
          <p:nvPr/>
        </p:nvSpPr>
        <p:spPr>
          <a:xfrm>
            <a:off x="1329670" y="1741828"/>
            <a:ext cx="14350872" cy="2376632"/>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vi-VN" sz="6000">
                <a:solidFill>
                  <a:srgbClr val="FFC000"/>
                </a:solidFill>
              </a:rPr>
              <a:t>MÔ HÌNH</a:t>
            </a:r>
            <a:endParaRPr sz="6000">
              <a:solidFill>
                <a:srgbClr val="FFC000"/>
              </a:solidFill>
            </a:endParaRPr>
          </a:p>
        </p:txBody>
      </p:sp>
    </p:spTree>
    <p:extLst>
      <p:ext uri="{BB962C8B-B14F-4D97-AF65-F5344CB8AC3E}">
        <p14:creationId xmlns:p14="http://schemas.microsoft.com/office/powerpoint/2010/main" val="1053056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50114" y="3757059"/>
            <a:ext cx="11987771" cy="7299947"/>
          </a:xfrm>
          <a:prstGeom prst="rect">
            <a:avLst/>
          </a:prstGeom>
        </p:spPr>
        <p:txBody>
          <a:bodyPr wrap="square">
            <a:spAutoFit/>
          </a:bodyPr>
          <a:lstStyle/>
          <a:p>
            <a:pPr lvl="0" algn="l" defTabSz="914400" eaLnBrk="0" fontAlgn="base">
              <a:spcBef>
                <a:spcPct val="0"/>
              </a:spcBef>
              <a:spcAft>
                <a:spcPct val="0"/>
              </a:spcAft>
              <a:buFontTx/>
              <a:buChar char="•"/>
            </a:pPr>
            <a:r>
              <a:rPr lang="en-US" altLang="en-US" sz="5400" dirty="0" err="1">
                <a:solidFill>
                  <a:srgbClr val="FFC000"/>
                </a:solidFill>
                <a:latin typeface="Roboto"/>
                <a:cs typeface="Times New Roman" panose="02020603050405020304" pitchFamily="18" charset="0"/>
              </a:rPr>
              <a:t>Đối</a:t>
            </a:r>
            <a:r>
              <a:rPr lang="en-US" altLang="en-US" sz="5400" dirty="0">
                <a:solidFill>
                  <a:srgbClr val="FFC000"/>
                </a:solidFill>
                <a:latin typeface="Roboto"/>
                <a:cs typeface="Times New Roman" panose="02020603050405020304" pitchFamily="18" charset="0"/>
              </a:rPr>
              <a:t> </a:t>
            </a:r>
            <a:r>
              <a:rPr lang="en-US" altLang="en-US" sz="5400" dirty="0" err="1">
                <a:solidFill>
                  <a:srgbClr val="FFC000"/>
                </a:solidFill>
                <a:latin typeface="Roboto"/>
                <a:cs typeface="Times New Roman" panose="02020603050405020304" pitchFamily="18" charset="0"/>
              </a:rPr>
              <a:t>với</a:t>
            </a:r>
            <a:r>
              <a:rPr lang="en-US" altLang="en-US" sz="5400" dirty="0">
                <a:solidFill>
                  <a:srgbClr val="FFC000"/>
                </a:solidFill>
                <a:latin typeface="Roboto"/>
                <a:cs typeface="Times New Roman" panose="02020603050405020304" pitchFamily="18" charset="0"/>
              </a:rPr>
              <a:t> </a:t>
            </a:r>
            <a:r>
              <a:rPr lang="en-US" altLang="en-US" sz="5400" dirty="0" err="1">
                <a:solidFill>
                  <a:srgbClr val="FFC000"/>
                </a:solidFill>
                <a:latin typeface="Roboto"/>
                <a:cs typeface="Times New Roman" panose="02020603050405020304" pitchFamily="18" charset="0"/>
              </a:rPr>
              <a:t>mỗi</a:t>
            </a:r>
            <a:r>
              <a:rPr lang="en-US" altLang="en-US" sz="5400" dirty="0">
                <a:solidFill>
                  <a:srgbClr val="FFC000"/>
                </a:solidFill>
                <a:latin typeface="Roboto"/>
                <a:cs typeface="Times New Roman" panose="02020603050405020304" pitchFamily="18" charset="0"/>
              </a:rPr>
              <a:t> layer </a:t>
            </a:r>
            <a:r>
              <a:rPr lang="en-US" altLang="en-US" sz="5400" dirty="0" err="1">
                <a:solidFill>
                  <a:srgbClr val="FFC000"/>
                </a:solidFill>
                <a:latin typeface="Roboto"/>
                <a:cs typeface="Times New Roman" panose="02020603050405020304" pitchFamily="18" charset="0"/>
              </a:rPr>
              <a:t>tích</a:t>
            </a:r>
            <a:r>
              <a:rPr lang="en-US" altLang="en-US" sz="5400" dirty="0">
                <a:solidFill>
                  <a:srgbClr val="FFC000"/>
                </a:solidFill>
                <a:latin typeface="Roboto"/>
                <a:cs typeface="Times New Roman" panose="02020603050405020304" pitchFamily="18" charset="0"/>
              </a:rPr>
              <a:t> </a:t>
            </a:r>
            <a:r>
              <a:rPr lang="en-US" altLang="en-US" sz="5400" dirty="0" err="1">
                <a:solidFill>
                  <a:srgbClr val="FFC000"/>
                </a:solidFill>
                <a:latin typeface="Roboto"/>
                <a:cs typeface="Times New Roman" panose="02020603050405020304" pitchFamily="18" charset="0"/>
              </a:rPr>
              <a:t>chập</a:t>
            </a:r>
            <a:r>
              <a:rPr lang="en-US" altLang="en-US" sz="5400" dirty="0">
                <a:solidFill>
                  <a:srgbClr val="FFC000"/>
                </a:solidFill>
                <a:latin typeface="Roboto"/>
                <a:cs typeface="Times New Roman" panose="02020603050405020304" pitchFamily="18" charset="0"/>
              </a:rPr>
              <a:t>, bao </a:t>
            </a:r>
            <a:r>
              <a:rPr lang="en-US" altLang="en-US" sz="5400" dirty="0" err="1">
                <a:solidFill>
                  <a:srgbClr val="FFC000"/>
                </a:solidFill>
                <a:latin typeface="Roboto"/>
                <a:cs typeface="Times New Roman" panose="02020603050405020304" pitchFamily="18" charset="0"/>
              </a:rPr>
              <a:t>nhiêu</a:t>
            </a:r>
            <a:r>
              <a:rPr lang="en-US" altLang="en-US" sz="5400" dirty="0">
                <a:solidFill>
                  <a:srgbClr val="FFC000"/>
                </a:solidFill>
                <a:latin typeface="Roboto"/>
                <a:cs typeface="Times New Roman" panose="02020603050405020304" pitchFamily="18" charset="0"/>
              </a:rPr>
              <a:t> feature? bao </a:t>
            </a:r>
            <a:r>
              <a:rPr lang="en-US" altLang="en-US" sz="5400" dirty="0" err="1">
                <a:solidFill>
                  <a:srgbClr val="FFC000"/>
                </a:solidFill>
                <a:latin typeface="Roboto"/>
                <a:cs typeface="Times New Roman" panose="02020603050405020304" pitchFamily="18" charset="0"/>
              </a:rPr>
              <a:t>nhiêu</a:t>
            </a:r>
            <a:r>
              <a:rPr lang="en-US" altLang="en-US" sz="5400" dirty="0">
                <a:solidFill>
                  <a:srgbClr val="FFC000"/>
                </a:solidFill>
                <a:latin typeface="Roboto"/>
                <a:cs typeface="Times New Roman" panose="02020603050405020304" pitchFamily="18" charset="0"/>
              </a:rPr>
              <a:t> </a:t>
            </a:r>
            <a:r>
              <a:rPr lang="en-US" altLang="en-US" sz="5400" dirty="0" err="1">
                <a:solidFill>
                  <a:srgbClr val="FFC000"/>
                </a:solidFill>
                <a:latin typeface="Roboto"/>
                <a:cs typeface="Times New Roman" panose="02020603050405020304" pitchFamily="18" charset="0"/>
              </a:rPr>
              <a:t>điểm</a:t>
            </a:r>
            <a:r>
              <a:rPr lang="en-US" altLang="en-US" sz="5400" dirty="0">
                <a:solidFill>
                  <a:srgbClr val="FFC000"/>
                </a:solidFill>
                <a:latin typeface="Roboto"/>
                <a:cs typeface="Times New Roman" panose="02020603050405020304" pitchFamily="18" charset="0"/>
              </a:rPr>
              <a:t> </a:t>
            </a:r>
            <a:r>
              <a:rPr lang="en-US" altLang="en-US" sz="5400" dirty="0" err="1">
                <a:solidFill>
                  <a:srgbClr val="FFC000"/>
                </a:solidFill>
                <a:latin typeface="Roboto"/>
                <a:cs typeface="Times New Roman" panose="02020603050405020304" pitchFamily="18" charset="0"/>
              </a:rPr>
              <a:t>ảnh</a:t>
            </a:r>
            <a:r>
              <a:rPr lang="en-US" altLang="en-US" sz="5400" dirty="0">
                <a:solidFill>
                  <a:srgbClr val="FFC000"/>
                </a:solidFill>
                <a:latin typeface="Roboto"/>
                <a:cs typeface="Times New Roman" panose="02020603050405020304" pitchFamily="18" charset="0"/>
              </a:rPr>
              <a:t> </a:t>
            </a:r>
            <a:r>
              <a:rPr lang="en-US" altLang="en-US" sz="5400" dirty="0" err="1">
                <a:solidFill>
                  <a:srgbClr val="FFC000"/>
                </a:solidFill>
                <a:latin typeface="Roboto"/>
                <a:cs typeface="Times New Roman" panose="02020603050405020304" pitchFamily="18" charset="0"/>
              </a:rPr>
              <a:t>trong</a:t>
            </a:r>
            <a:r>
              <a:rPr lang="en-US" altLang="en-US" sz="5400" dirty="0">
                <a:solidFill>
                  <a:srgbClr val="FFC000"/>
                </a:solidFill>
                <a:latin typeface="Roboto"/>
                <a:cs typeface="Times New Roman" panose="02020603050405020304" pitchFamily="18" charset="0"/>
              </a:rPr>
              <a:t> </a:t>
            </a:r>
            <a:r>
              <a:rPr lang="en-US" altLang="en-US" sz="5400" dirty="0" err="1">
                <a:solidFill>
                  <a:srgbClr val="FFC000"/>
                </a:solidFill>
                <a:latin typeface="Roboto"/>
                <a:cs typeface="Times New Roman" panose="02020603050405020304" pitchFamily="18" charset="0"/>
              </a:rPr>
              <a:t>mỗi</a:t>
            </a:r>
            <a:r>
              <a:rPr lang="en-US" altLang="en-US" sz="5400" dirty="0">
                <a:solidFill>
                  <a:srgbClr val="FFC000"/>
                </a:solidFill>
                <a:latin typeface="Roboto"/>
                <a:cs typeface="Times New Roman" panose="02020603050405020304" pitchFamily="18" charset="0"/>
              </a:rPr>
              <a:t> feature?</a:t>
            </a:r>
          </a:p>
          <a:p>
            <a:pPr lvl="0" algn="l" defTabSz="914400" eaLnBrk="0" fontAlgn="base">
              <a:spcBef>
                <a:spcPct val="0"/>
              </a:spcBef>
              <a:spcAft>
                <a:spcPct val="0"/>
              </a:spcAft>
              <a:buFontTx/>
              <a:buChar char="•"/>
            </a:pPr>
            <a:r>
              <a:rPr lang="en-US" altLang="en-US" sz="5400" dirty="0" err="1">
                <a:solidFill>
                  <a:srgbClr val="FFC000"/>
                </a:solidFill>
                <a:latin typeface="Roboto"/>
                <a:cs typeface="Times New Roman" panose="02020603050405020304" pitchFamily="18" charset="0"/>
              </a:rPr>
              <a:t>Đối</a:t>
            </a:r>
            <a:r>
              <a:rPr lang="en-US" altLang="en-US" sz="5400" dirty="0">
                <a:solidFill>
                  <a:srgbClr val="FFC000"/>
                </a:solidFill>
                <a:latin typeface="Roboto"/>
                <a:cs typeface="Times New Roman" panose="02020603050405020304" pitchFamily="18" charset="0"/>
              </a:rPr>
              <a:t> </a:t>
            </a:r>
            <a:r>
              <a:rPr lang="en-US" altLang="en-US" sz="5400" dirty="0" err="1">
                <a:solidFill>
                  <a:srgbClr val="FFC000"/>
                </a:solidFill>
                <a:latin typeface="Roboto"/>
                <a:cs typeface="Times New Roman" panose="02020603050405020304" pitchFamily="18" charset="0"/>
              </a:rPr>
              <a:t>với</a:t>
            </a:r>
            <a:r>
              <a:rPr lang="en-US" altLang="en-US" sz="5400" dirty="0">
                <a:solidFill>
                  <a:srgbClr val="FFC000"/>
                </a:solidFill>
                <a:latin typeface="Roboto"/>
                <a:cs typeface="Times New Roman" panose="02020603050405020304" pitchFamily="18" charset="0"/>
              </a:rPr>
              <a:t> </a:t>
            </a:r>
            <a:r>
              <a:rPr lang="en-US" altLang="en-US" sz="5400" dirty="0" err="1">
                <a:solidFill>
                  <a:srgbClr val="FFC000"/>
                </a:solidFill>
                <a:latin typeface="Roboto"/>
                <a:cs typeface="Times New Roman" panose="02020603050405020304" pitchFamily="18" charset="0"/>
              </a:rPr>
              <a:t>mỗi</a:t>
            </a:r>
            <a:r>
              <a:rPr lang="en-US" altLang="en-US" sz="5400" dirty="0">
                <a:solidFill>
                  <a:srgbClr val="FFC000"/>
                </a:solidFill>
                <a:latin typeface="Roboto"/>
                <a:cs typeface="Times New Roman" panose="02020603050405020304" pitchFamily="18" charset="0"/>
              </a:rPr>
              <a:t> layer pooling, </a:t>
            </a:r>
            <a:r>
              <a:rPr lang="en-US" altLang="en-US" sz="5400" dirty="0" err="1">
                <a:solidFill>
                  <a:srgbClr val="FFC000"/>
                </a:solidFill>
                <a:latin typeface="Roboto"/>
                <a:cs typeface="Times New Roman" panose="02020603050405020304" pitchFamily="18" charset="0"/>
              </a:rPr>
              <a:t>kích</a:t>
            </a:r>
            <a:r>
              <a:rPr lang="en-US" altLang="en-US" sz="5400" dirty="0">
                <a:solidFill>
                  <a:srgbClr val="FFC000"/>
                </a:solidFill>
                <a:latin typeface="Roboto"/>
                <a:cs typeface="Times New Roman" panose="02020603050405020304" pitchFamily="18" charset="0"/>
              </a:rPr>
              <a:t> </a:t>
            </a:r>
            <a:r>
              <a:rPr lang="en-US" altLang="en-US" sz="5400" dirty="0" err="1">
                <a:solidFill>
                  <a:srgbClr val="FFC000"/>
                </a:solidFill>
                <a:latin typeface="Roboto"/>
                <a:cs typeface="Times New Roman" panose="02020603050405020304" pitchFamily="18" charset="0"/>
              </a:rPr>
              <a:t>cỡ</a:t>
            </a:r>
            <a:r>
              <a:rPr lang="en-US" altLang="en-US" sz="5400" dirty="0">
                <a:solidFill>
                  <a:srgbClr val="FFC000"/>
                </a:solidFill>
                <a:latin typeface="Roboto"/>
                <a:cs typeface="Times New Roman" panose="02020603050405020304" pitchFamily="18" charset="0"/>
              </a:rPr>
              <a:t> ô </a:t>
            </a:r>
            <a:r>
              <a:rPr lang="en-US" altLang="en-US" sz="5400" dirty="0" err="1">
                <a:solidFill>
                  <a:srgbClr val="FFC000"/>
                </a:solidFill>
                <a:latin typeface="Roboto"/>
                <a:cs typeface="Times New Roman" panose="02020603050405020304" pitchFamily="18" charset="0"/>
              </a:rPr>
              <a:t>vuông</a:t>
            </a:r>
            <a:r>
              <a:rPr lang="en-US" altLang="en-US" sz="5400" dirty="0">
                <a:solidFill>
                  <a:srgbClr val="FFC000"/>
                </a:solidFill>
                <a:latin typeface="Roboto"/>
                <a:cs typeface="Times New Roman" panose="02020603050405020304" pitchFamily="18" charset="0"/>
              </a:rPr>
              <a:t> </a:t>
            </a:r>
            <a:r>
              <a:rPr lang="en-US" altLang="en-US" sz="5400" dirty="0" err="1">
                <a:solidFill>
                  <a:srgbClr val="FFC000"/>
                </a:solidFill>
                <a:latin typeface="Roboto"/>
                <a:cs typeface="Times New Roman" panose="02020603050405020304" pitchFamily="18" charset="0"/>
              </a:rPr>
              <a:t>cửa</a:t>
            </a:r>
            <a:r>
              <a:rPr lang="en-US" altLang="en-US" sz="5400" dirty="0">
                <a:solidFill>
                  <a:srgbClr val="FFC000"/>
                </a:solidFill>
                <a:latin typeface="Roboto"/>
                <a:cs typeface="Times New Roman" panose="02020603050405020304" pitchFamily="18" charset="0"/>
              </a:rPr>
              <a:t> </a:t>
            </a:r>
            <a:r>
              <a:rPr lang="en-US" altLang="en-US" sz="5400" dirty="0" err="1">
                <a:solidFill>
                  <a:srgbClr val="FFC000"/>
                </a:solidFill>
                <a:latin typeface="Roboto"/>
                <a:cs typeface="Times New Roman" panose="02020603050405020304" pitchFamily="18" charset="0"/>
              </a:rPr>
              <a:t>sổ</a:t>
            </a:r>
            <a:r>
              <a:rPr lang="en-US" altLang="en-US" sz="5400" dirty="0">
                <a:solidFill>
                  <a:srgbClr val="FFC000"/>
                </a:solidFill>
                <a:latin typeface="Roboto"/>
                <a:cs typeface="Times New Roman" panose="02020603050405020304" pitchFamily="18" charset="0"/>
              </a:rPr>
              <a:t> </a:t>
            </a:r>
            <a:r>
              <a:rPr lang="en-US" altLang="en-US" sz="5400" dirty="0" err="1">
                <a:solidFill>
                  <a:srgbClr val="FFC000"/>
                </a:solidFill>
                <a:latin typeface="Roboto"/>
                <a:cs typeface="Times New Roman" panose="02020603050405020304" pitchFamily="18" charset="0"/>
              </a:rPr>
              <a:t>như</a:t>
            </a:r>
            <a:r>
              <a:rPr lang="en-US" altLang="en-US" sz="5400" dirty="0">
                <a:solidFill>
                  <a:srgbClr val="FFC000"/>
                </a:solidFill>
                <a:latin typeface="Roboto"/>
                <a:cs typeface="Times New Roman" panose="02020603050405020304" pitchFamily="18" charset="0"/>
              </a:rPr>
              <a:t> </a:t>
            </a:r>
            <a:r>
              <a:rPr lang="en-US" altLang="en-US" sz="5400" dirty="0" err="1">
                <a:solidFill>
                  <a:srgbClr val="FFC000"/>
                </a:solidFill>
                <a:latin typeface="Roboto"/>
                <a:cs typeface="Times New Roman" panose="02020603050405020304" pitchFamily="18" charset="0"/>
              </a:rPr>
              <a:t>thế</a:t>
            </a:r>
            <a:r>
              <a:rPr lang="en-US" altLang="en-US" sz="5400" dirty="0">
                <a:solidFill>
                  <a:srgbClr val="FFC000"/>
                </a:solidFill>
                <a:latin typeface="Roboto"/>
                <a:cs typeface="Times New Roman" panose="02020603050405020304" pitchFamily="18" charset="0"/>
              </a:rPr>
              <a:t> </a:t>
            </a:r>
            <a:r>
              <a:rPr lang="en-US" altLang="en-US" sz="5400" dirty="0" err="1">
                <a:solidFill>
                  <a:srgbClr val="FFC000"/>
                </a:solidFill>
                <a:latin typeface="Roboto"/>
                <a:cs typeface="Times New Roman" panose="02020603050405020304" pitchFamily="18" charset="0"/>
              </a:rPr>
              <a:t>nào</a:t>
            </a:r>
            <a:r>
              <a:rPr lang="en-US" altLang="en-US" sz="5400" dirty="0">
                <a:solidFill>
                  <a:srgbClr val="FFC000"/>
                </a:solidFill>
                <a:latin typeface="Roboto"/>
                <a:cs typeface="Times New Roman" panose="02020603050405020304" pitchFamily="18" charset="0"/>
              </a:rPr>
              <a:t>? </a:t>
            </a:r>
            <a:r>
              <a:rPr lang="en-US" altLang="en-US" sz="5400" dirty="0" err="1">
                <a:solidFill>
                  <a:srgbClr val="FFC000"/>
                </a:solidFill>
                <a:latin typeface="Roboto"/>
                <a:cs typeface="Times New Roman" panose="02020603050405020304" pitchFamily="18" charset="0"/>
              </a:rPr>
              <a:t>duyệt</a:t>
            </a:r>
            <a:r>
              <a:rPr lang="en-US" altLang="en-US" sz="5400" dirty="0">
                <a:solidFill>
                  <a:srgbClr val="FFC000"/>
                </a:solidFill>
                <a:latin typeface="Roboto"/>
                <a:cs typeface="Times New Roman" panose="02020603050405020304" pitchFamily="18" charset="0"/>
              </a:rPr>
              <a:t> </a:t>
            </a:r>
            <a:r>
              <a:rPr lang="en-US" altLang="en-US" sz="5400" dirty="0" err="1">
                <a:solidFill>
                  <a:srgbClr val="FFC000"/>
                </a:solidFill>
                <a:latin typeface="Roboto"/>
                <a:cs typeface="Times New Roman" panose="02020603050405020304" pitchFamily="18" charset="0"/>
              </a:rPr>
              <a:t>mỗi</a:t>
            </a:r>
            <a:r>
              <a:rPr lang="en-US" altLang="en-US" sz="5400" dirty="0">
                <a:solidFill>
                  <a:srgbClr val="FFC000"/>
                </a:solidFill>
                <a:latin typeface="Roboto"/>
                <a:cs typeface="Times New Roman" panose="02020603050405020304" pitchFamily="18" charset="0"/>
              </a:rPr>
              <a:t> </a:t>
            </a:r>
            <a:r>
              <a:rPr lang="en-US" altLang="en-US" sz="5400" dirty="0" err="1">
                <a:solidFill>
                  <a:srgbClr val="FFC000"/>
                </a:solidFill>
                <a:latin typeface="Roboto"/>
                <a:cs typeface="Times New Roman" panose="02020603050405020304" pitchFamily="18" charset="0"/>
              </a:rPr>
              <a:t>bước</a:t>
            </a:r>
            <a:r>
              <a:rPr lang="en-US" altLang="en-US" sz="5400" dirty="0">
                <a:solidFill>
                  <a:srgbClr val="FFC000"/>
                </a:solidFill>
                <a:latin typeface="Roboto"/>
                <a:cs typeface="Times New Roman" panose="02020603050405020304" pitchFamily="18" charset="0"/>
              </a:rPr>
              <a:t> bao </a:t>
            </a:r>
            <a:r>
              <a:rPr lang="en-US" altLang="en-US" sz="5400" dirty="0" err="1">
                <a:solidFill>
                  <a:srgbClr val="FFC000"/>
                </a:solidFill>
                <a:latin typeface="Roboto"/>
                <a:cs typeface="Times New Roman" panose="02020603050405020304" pitchFamily="18" charset="0"/>
              </a:rPr>
              <a:t>nhiêu</a:t>
            </a:r>
            <a:r>
              <a:rPr lang="en-US" altLang="en-US" sz="5400" dirty="0">
                <a:solidFill>
                  <a:srgbClr val="FFC000"/>
                </a:solidFill>
                <a:latin typeface="Roboto"/>
                <a:cs typeface="Times New Roman" panose="02020603050405020304" pitchFamily="18" charset="0"/>
              </a:rPr>
              <a:t>?</a:t>
            </a:r>
          </a:p>
          <a:p>
            <a:pPr lvl="0" algn="l" defTabSz="914400" eaLnBrk="0" fontAlgn="base">
              <a:spcBef>
                <a:spcPct val="0"/>
              </a:spcBef>
              <a:spcAft>
                <a:spcPct val="0"/>
              </a:spcAft>
              <a:buFontTx/>
              <a:buChar char="•"/>
            </a:pPr>
            <a:r>
              <a:rPr lang="en-US" altLang="en-US" sz="5400" dirty="0" err="1">
                <a:solidFill>
                  <a:srgbClr val="FFC000"/>
                </a:solidFill>
                <a:latin typeface="Roboto"/>
                <a:cs typeface="Times New Roman" panose="02020603050405020304" pitchFamily="18" charset="0"/>
              </a:rPr>
              <a:t>Đối</a:t>
            </a:r>
            <a:r>
              <a:rPr lang="en-US" altLang="en-US" sz="5400" dirty="0">
                <a:solidFill>
                  <a:srgbClr val="FFC000"/>
                </a:solidFill>
                <a:latin typeface="Roboto"/>
                <a:cs typeface="Times New Roman" panose="02020603050405020304" pitchFamily="18" charset="0"/>
              </a:rPr>
              <a:t> </a:t>
            </a:r>
            <a:r>
              <a:rPr lang="en-US" altLang="en-US" sz="5400" dirty="0" err="1">
                <a:solidFill>
                  <a:srgbClr val="FFC000"/>
                </a:solidFill>
                <a:latin typeface="Roboto"/>
                <a:cs typeface="Times New Roman" panose="02020603050405020304" pitchFamily="18" charset="0"/>
              </a:rPr>
              <a:t>với</a:t>
            </a:r>
            <a:r>
              <a:rPr lang="en-US" altLang="en-US" sz="5400" dirty="0">
                <a:solidFill>
                  <a:srgbClr val="FFC000"/>
                </a:solidFill>
                <a:latin typeface="Roboto"/>
                <a:cs typeface="Times New Roman" panose="02020603050405020304" pitchFamily="18" charset="0"/>
              </a:rPr>
              <a:t> </a:t>
            </a:r>
            <a:r>
              <a:rPr lang="en-US" altLang="en-US" sz="5400" dirty="0" err="1">
                <a:solidFill>
                  <a:srgbClr val="FFC000"/>
                </a:solidFill>
                <a:latin typeface="Roboto"/>
                <a:cs typeface="Times New Roman" panose="02020603050405020304" pitchFamily="18" charset="0"/>
              </a:rPr>
              <a:t>mỗi</a:t>
            </a:r>
            <a:r>
              <a:rPr lang="en-US" altLang="en-US" sz="5400" dirty="0">
                <a:solidFill>
                  <a:srgbClr val="FFC000"/>
                </a:solidFill>
                <a:latin typeface="Roboto"/>
                <a:cs typeface="Times New Roman" panose="02020603050405020304" pitchFamily="18" charset="0"/>
              </a:rPr>
              <a:t> </a:t>
            </a:r>
            <a:r>
              <a:rPr lang="en-US" altLang="en-US" sz="5400" dirty="0" err="1">
                <a:solidFill>
                  <a:srgbClr val="FFC000"/>
                </a:solidFill>
                <a:latin typeface="Roboto"/>
                <a:cs typeface="Times New Roman" panose="02020603050405020304" pitchFamily="18" charset="0"/>
              </a:rPr>
              <a:t>các</a:t>
            </a:r>
            <a:r>
              <a:rPr lang="en-US" altLang="en-US" sz="5400" dirty="0">
                <a:solidFill>
                  <a:srgbClr val="FFC000"/>
                </a:solidFill>
                <a:latin typeface="Roboto"/>
                <a:cs typeface="Times New Roman" panose="02020603050405020304" pitchFamily="18" charset="0"/>
              </a:rPr>
              <a:t> layer </a:t>
            </a:r>
            <a:r>
              <a:rPr lang="en-US" altLang="en-US" sz="5400" dirty="0" err="1">
                <a:solidFill>
                  <a:srgbClr val="FFC000"/>
                </a:solidFill>
                <a:latin typeface="Roboto"/>
                <a:cs typeface="Times New Roman" panose="02020603050405020304" pitchFamily="18" charset="0"/>
              </a:rPr>
              <a:t>được</a:t>
            </a:r>
            <a:r>
              <a:rPr lang="en-US" altLang="en-US" sz="5400" dirty="0">
                <a:solidFill>
                  <a:srgbClr val="FFC000"/>
                </a:solidFill>
                <a:latin typeface="Roboto"/>
                <a:cs typeface="Times New Roman" panose="02020603050405020304" pitchFamily="18" charset="0"/>
              </a:rPr>
              <a:t> </a:t>
            </a:r>
            <a:r>
              <a:rPr lang="en-US" altLang="en-US" sz="5400" dirty="0" err="1">
                <a:solidFill>
                  <a:srgbClr val="FFC000"/>
                </a:solidFill>
                <a:latin typeface="Roboto"/>
                <a:cs typeface="Times New Roman" panose="02020603050405020304" pitchFamily="18" charset="0"/>
              </a:rPr>
              <a:t>kết</a:t>
            </a:r>
            <a:r>
              <a:rPr lang="en-US" altLang="en-US" sz="5400" dirty="0">
                <a:solidFill>
                  <a:srgbClr val="FFC000"/>
                </a:solidFill>
                <a:latin typeface="Roboto"/>
                <a:cs typeface="Times New Roman" panose="02020603050405020304" pitchFamily="18" charset="0"/>
              </a:rPr>
              <a:t> </a:t>
            </a:r>
            <a:r>
              <a:rPr lang="en-US" altLang="en-US" sz="5400" dirty="0" err="1">
                <a:solidFill>
                  <a:srgbClr val="FFC000"/>
                </a:solidFill>
                <a:latin typeface="Roboto"/>
                <a:cs typeface="Times New Roman" panose="02020603050405020304" pitchFamily="18" charset="0"/>
              </a:rPr>
              <a:t>nối</a:t>
            </a:r>
            <a:r>
              <a:rPr lang="en-US" altLang="en-US" sz="5400" dirty="0">
                <a:solidFill>
                  <a:srgbClr val="FFC000"/>
                </a:solidFill>
                <a:latin typeface="Roboto"/>
                <a:cs typeface="Times New Roman" panose="02020603050405020304" pitchFamily="18" charset="0"/>
              </a:rPr>
              <a:t> </a:t>
            </a:r>
            <a:r>
              <a:rPr lang="en-US" altLang="en-US" sz="5400" dirty="0" err="1">
                <a:solidFill>
                  <a:srgbClr val="FFC000"/>
                </a:solidFill>
                <a:latin typeface="Roboto"/>
                <a:cs typeface="Times New Roman" panose="02020603050405020304" pitchFamily="18" charset="0"/>
              </a:rPr>
              <a:t>đầy</a:t>
            </a:r>
            <a:r>
              <a:rPr lang="en-US" altLang="en-US" sz="5400" dirty="0">
                <a:solidFill>
                  <a:srgbClr val="FFC000"/>
                </a:solidFill>
                <a:latin typeface="Roboto"/>
                <a:cs typeface="Times New Roman" panose="02020603050405020304" pitchFamily="18" charset="0"/>
              </a:rPr>
              <a:t> </a:t>
            </a:r>
            <a:r>
              <a:rPr lang="en-US" altLang="en-US" sz="5400" dirty="0" err="1">
                <a:solidFill>
                  <a:srgbClr val="FFC000"/>
                </a:solidFill>
                <a:latin typeface="Roboto"/>
                <a:cs typeface="Times New Roman" panose="02020603050405020304" pitchFamily="18" charset="0"/>
              </a:rPr>
              <a:t>đủ</a:t>
            </a:r>
            <a:r>
              <a:rPr lang="en-US" altLang="en-US" sz="5400" dirty="0">
                <a:solidFill>
                  <a:srgbClr val="FFC000"/>
                </a:solidFill>
                <a:latin typeface="Roboto"/>
                <a:cs typeface="Times New Roman" panose="02020603050405020304" pitchFamily="18" charset="0"/>
              </a:rPr>
              <a:t> </a:t>
            </a:r>
            <a:r>
              <a:rPr lang="en-US" altLang="en-US" sz="5400" dirty="0" err="1">
                <a:solidFill>
                  <a:srgbClr val="FFC000"/>
                </a:solidFill>
                <a:latin typeface="Roboto"/>
                <a:cs typeface="Times New Roman" panose="02020603050405020304" pitchFamily="18" charset="0"/>
              </a:rPr>
              <a:t>thêm</a:t>
            </a:r>
            <a:r>
              <a:rPr lang="en-US" altLang="en-US" sz="5400" dirty="0">
                <a:solidFill>
                  <a:srgbClr val="FFC000"/>
                </a:solidFill>
                <a:latin typeface="Roboto"/>
                <a:cs typeface="Times New Roman" panose="02020603050405020304" pitchFamily="18" charset="0"/>
              </a:rPr>
              <a:t> </a:t>
            </a:r>
            <a:r>
              <a:rPr lang="en-US" altLang="en-US" sz="5400" dirty="0" err="1">
                <a:solidFill>
                  <a:srgbClr val="FFC000"/>
                </a:solidFill>
                <a:latin typeface="Roboto"/>
                <a:cs typeface="Times New Roman" panose="02020603050405020304" pitchFamily="18" charset="0"/>
              </a:rPr>
              <a:t>vào</a:t>
            </a:r>
            <a:r>
              <a:rPr lang="en-US" altLang="en-US" sz="5400" dirty="0">
                <a:solidFill>
                  <a:srgbClr val="FFC000"/>
                </a:solidFill>
                <a:latin typeface="Roboto"/>
                <a:cs typeface="Times New Roman" panose="02020603050405020304" pitchFamily="18" charset="0"/>
              </a:rPr>
              <a:t>, bao </a:t>
            </a:r>
            <a:r>
              <a:rPr lang="en-US" altLang="en-US" sz="5400" dirty="0" err="1">
                <a:solidFill>
                  <a:srgbClr val="FFC000"/>
                </a:solidFill>
                <a:latin typeface="Roboto"/>
                <a:cs typeface="Times New Roman" panose="02020603050405020304" pitchFamily="18" charset="0"/>
              </a:rPr>
              <a:t>nhiêu</a:t>
            </a:r>
            <a:r>
              <a:rPr lang="en-US" altLang="en-US" sz="5400" dirty="0">
                <a:solidFill>
                  <a:srgbClr val="FFC000"/>
                </a:solidFill>
                <a:latin typeface="Roboto"/>
                <a:cs typeface="Times New Roman" panose="02020603050405020304" pitchFamily="18" charset="0"/>
              </a:rPr>
              <a:t> </a:t>
            </a:r>
            <a:r>
              <a:rPr lang="en-US" altLang="en-US" sz="5400" dirty="0" err="1">
                <a:solidFill>
                  <a:srgbClr val="FFC000"/>
                </a:solidFill>
                <a:latin typeface="Roboto"/>
                <a:cs typeface="Times New Roman" panose="02020603050405020304" pitchFamily="18" charset="0"/>
              </a:rPr>
              <a:t>nơron</a:t>
            </a:r>
            <a:r>
              <a:rPr lang="en-US" altLang="en-US" sz="5400" dirty="0">
                <a:solidFill>
                  <a:srgbClr val="FFC000"/>
                </a:solidFill>
                <a:latin typeface="Roboto"/>
                <a:cs typeface="Times New Roman" panose="02020603050405020304" pitchFamily="18" charset="0"/>
              </a:rPr>
              <a:t> </a:t>
            </a:r>
            <a:r>
              <a:rPr lang="en-US" altLang="en-US" sz="5400" dirty="0" err="1">
                <a:solidFill>
                  <a:srgbClr val="FFC000"/>
                </a:solidFill>
                <a:latin typeface="Roboto"/>
                <a:cs typeface="Times New Roman" panose="02020603050405020304" pitchFamily="18" charset="0"/>
              </a:rPr>
              <a:t>ẩn</a:t>
            </a:r>
            <a:r>
              <a:rPr lang="en-US" altLang="en-US" sz="5400" dirty="0">
                <a:solidFill>
                  <a:srgbClr val="FFC000"/>
                </a:solidFill>
                <a:latin typeface="Roboto"/>
                <a:cs typeface="Times New Roman" panose="02020603050405020304" pitchFamily="18" charset="0"/>
              </a:rPr>
              <a:t>?</a:t>
            </a:r>
          </a:p>
          <a:p>
            <a:pPr indent="457200" algn="ctr">
              <a:lnSpc>
                <a:spcPct val="115000"/>
              </a:lnSpc>
              <a:spcBef>
                <a:spcPts val="500"/>
              </a:spcBef>
              <a:spcAft>
                <a:spcPts val="500"/>
              </a:spcAft>
            </a:pPr>
            <a:endParaRPr lang="vi-VN" sz="2800" dirty="0">
              <a:solidFill>
                <a:srgbClr val="FFC000"/>
              </a:solidFill>
              <a:latin typeface="Segoe UI" panose="020B0502040204020203" pitchFamily="34" charset="0"/>
              <a:ea typeface="Calibri" panose="020F0502020204030204" pitchFamily="34" charset="0"/>
              <a:cs typeface="Times New Roman" panose="02020603050405020304" pitchFamily="18" charset="0"/>
            </a:endParaRPr>
          </a:p>
        </p:txBody>
      </p:sp>
      <p:sp>
        <p:nvSpPr>
          <p:cNvPr id="25" name="Shape 82"/>
          <p:cNvSpPr/>
          <p:nvPr/>
        </p:nvSpPr>
        <p:spPr>
          <a:xfrm flipH="1">
            <a:off x="488829" y="743032"/>
            <a:ext cx="1" cy="2517308"/>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sp>
        <p:nvSpPr>
          <p:cNvPr id="26" name="Shape 83"/>
          <p:cNvSpPr/>
          <p:nvPr/>
        </p:nvSpPr>
        <p:spPr>
          <a:xfrm>
            <a:off x="1295162" y="1186755"/>
            <a:ext cx="2909193" cy="265457"/>
          </a:xfrm>
          <a:prstGeom prst="rect">
            <a:avLst/>
          </a:prstGeom>
          <a:ln w="3175">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lvl1pPr algn="l">
              <a:defRPr sz="1800" cap="all" spc="360">
                <a:latin typeface="+mn-lt"/>
                <a:ea typeface="+mn-ea"/>
                <a:cs typeface="+mn-cs"/>
                <a:sym typeface="Montserrat-Regular"/>
              </a:defRPr>
            </a:lvl1pPr>
          </a:lstStyle>
          <a:p>
            <a:r>
              <a:rPr lang="vi-VN" sz="1350"/>
              <a:t>Digit reconigtion</a:t>
            </a:r>
            <a:endParaRPr sz="1350"/>
          </a:p>
        </p:txBody>
      </p:sp>
      <p:sp>
        <p:nvSpPr>
          <p:cNvPr id="27" name="Shape 84"/>
          <p:cNvSpPr/>
          <p:nvPr/>
        </p:nvSpPr>
        <p:spPr>
          <a:xfrm>
            <a:off x="1329670" y="1741828"/>
            <a:ext cx="14350872" cy="2376632"/>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vi-VN" sz="6000">
                <a:solidFill>
                  <a:srgbClr val="FFC000"/>
                </a:solidFill>
              </a:rPr>
              <a:t>MÔ HÌNH</a:t>
            </a:r>
            <a:endParaRPr sz="6000">
              <a:solidFill>
                <a:srgbClr val="FFC000"/>
              </a:solidFill>
            </a:endParaRPr>
          </a:p>
        </p:txBody>
      </p:sp>
    </p:spTree>
    <p:extLst>
      <p:ext uri="{BB962C8B-B14F-4D97-AF65-F5344CB8AC3E}">
        <p14:creationId xmlns:p14="http://schemas.microsoft.com/office/powerpoint/2010/main" val="1972681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sldNum" sz="quarter" idx="2"/>
          </p:nvPr>
        </p:nvSpPr>
        <p:spPr>
          <a:xfrm>
            <a:off x="17505314" y="762696"/>
            <a:ext cx="455930" cy="30777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3</a:t>
            </a:fld>
            <a:endParaRPr/>
          </a:p>
        </p:txBody>
      </p:sp>
      <p:sp>
        <p:nvSpPr>
          <p:cNvPr id="82" name="Shape 82"/>
          <p:cNvSpPr/>
          <p:nvPr/>
        </p:nvSpPr>
        <p:spPr>
          <a:xfrm flipH="1">
            <a:off x="783798" y="1446613"/>
            <a:ext cx="1" cy="3996014"/>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sp>
        <p:nvSpPr>
          <p:cNvPr id="83" name="Shape 83"/>
          <p:cNvSpPr/>
          <p:nvPr/>
        </p:nvSpPr>
        <p:spPr>
          <a:xfrm>
            <a:off x="1590129" y="1483092"/>
            <a:ext cx="2909193" cy="265457"/>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chor="ctr">
            <a:spAutoFit/>
          </a:bodyPr>
          <a:lstStyle>
            <a:lvl1pPr algn="l">
              <a:defRPr sz="1800" cap="all" spc="360">
                <a:latin typeface="+mn-lt"/>
                <a:ea typeface="+mn-ea"/>
                <a:cs typeface="+mn-cs"/>
                <a:sym typeface="Montserrat-Regular"/>
              </a:defRPr>
            </a:lvl1pPr>
          </a:lstStyle>
          <a:p>
            <a:r>
              <a:rPr lang="vi-VN" sz="1350"/>
              <a:t>Digit reconigtion</a:t>
            </a:r>
            <a:endParaRPr sz="1350"/>
          </a:p>
        </p:txBody>
      </p:sp>
      <p:sp>
        <p:nvSpPr>
          <p:cNvPr id="84" name="Shape 84"/>
          <p:cNvSpPr/>
          <p:nvPr/>
        </p:nvSpPr>
        <p:spPr>
          <a:xfrm>
            <a:off x="1581855" y="1922688"/>
            <a:ext cx="6824755" cy="944105"/>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sz="6000">
                <a:solidFill>
                  <a:srgbClr val="FFC000"/>
                </a:solidFill>
              </a:rPr>
              <a:t>THE MNIST DATASET</a:t>
            </a:r>
            <a:endParaRPr sz="6000">
              <a:solidFill>
                <a:srgbClr val="FFC000"/>
              </a:solidFill>
            </a:endParaRPr>
          </a:p>
        </p:txBody>
      </p:sp>
      <p:sp>
        <p:nvSpPr>
          <p:cNvPr id="99" name="Shape 99"/>
          <p:cNvSpPr/>
          <p:nvPr/>
        </p:nvSpPr>
        <p:spPr>
          <a:xfrm>
            <a:off x="10209296" y="8946338"/>
            <a:ext cx="217095" cy="227168"/>
          </a:xfrm>
          <a:custGeom>
            <a:avLst/>
            <a:gdLst/>
            <a:ahLst/>
            <a:cxnLst>
              <a:cxn ang="0">
                <a:pos x="wd2" y="hd2"/>
              </a:cxn>
              <a:cxn ang="5400000">
                <a:pos x="wd2" y="hd2"/>
              </a:cxn>
              <a:cxn ang="10800000">
                <a:pos x="wd2" y="hd2"/>
              </a:cxn>
              <a:cxn ang="16200000">
                <a:pos x="wd2" y="hd2"/>
              </a:cxn>
            </a:cxnLst>
            <a:rect l="0" t="0" r="r" b="b"/>
            <a:pathLst>
              <a:path w="21600" h="21600" extrusionOk="0">
                <a:moveTo>
                  <a:pt x="21600" y="15020"/>
                </a:moveTo>
                <a:lnTo>
                  <a:pt x="21600" y="12986"/>
                </a:lnTo>
                <a:lnTo>
                  <a:pt x="12524" y="7618"/>
                </a:lnTo>
                <a:lnTo>
                  <a:pt x="12524" y="1645"/>
                </a:lnTo>
                <a:cubicBezTo>
                  <a:pt x="12524" y="822"/>
                  <a:pt x="11662" y="0"/>
                  <a:pt x="10800" y="0"/>
                </a:cubicBezTo>
                <a:cubicBezTo>
                  <a:pt x="9938" y="0"/>
                  <a:pt x="9076" y="822"/>
                  <a:pt x="9076" y="1645"/>
                </a:cubicBezTo>
                <a:lnTo>
                  <a:pt x="9076" y="7618"/>
                </a:lnTo>
                <a:lnTo>
                  <a:pt x="0" y="12986"/>
                </a:lnTo>
                <a:lnTo>
                  <a:pt x="0" y="15020"/>
                </a:lnTo>
                <a:lnTo>
                  <a:pt x="9076" y="12337"/>
                </a:lnTo>
                <a:lnTo>
                  <a:pt x="9076" y="18310"/>
                </a:lnTo>
                <a:lnTo>
                  <a:pt x="6897" y="19955"/>
                </a:lnTo>
                <a:lnTo>
                  <a:pt x="6897" y="21600"/>
                </a:lnTo>
                <a:lnTo>
                  <a:pt x="10800" y="20604"/>
                </a:lnTo>
                <a:lnTo>
                  <a:pt x="14657" y="21600"/>
                </a:lnTo>
                <a:lnTo>
                  <a:pt x="14657" y="19955"/>
                </a:lnTo>
                <a:lnTo>
                  <a:pt x="12524" y="18310"/>
                </a:lnTo>
                <a:lnTo>
                  <a:pt x="12524" y="12337"/>
                </a:lnTo>
                <a:lnTo>
                  <a:pt x="21600" y="15020"/>
                </a:lnTo>
              </a:path>
            </a:pathLst>
          </a:custGeom>
          <a:solidFill>
            <a:srgbClr val="393941"/>
          </a:solidFill>
          <a:ln w="3175">
            <a:miter lim="400000"/>
          </a:ln>
        </p:spPr>
        <p:txBody>
          <a:bodyPr lIns="34289" rIns="34289" anchor="ctr"/>
          <a:lstStyle/>
          <a:p>
            <a:pPr algn="l" defTabSz="685800">
              <a:defRPr sz="1800">
                <a:solidFill>
                  <a:srgbClr val="000000"/>
                </a:solidFill>
                <a:latin typeface="Roboto Regular"/>
                <a:ea typeface="Roboto Regular"/>
                <a:cs typeface="Roboto Regular"/>
                <a:sym typeface="Roboto Regular"/>
              </a:defRPr>
            </a:pPr>
            <a:endParaRPr sz="1350"/>
          </a:p>
        </p:txBody>
      </p:sp>
      <p:sp>
        <p:nvSpPr>
          <p:cNvPr id="100" name="Shape 100"/>
          <p:cNvSpPr/>
          <p:nvPr/>
        </p:nvSpPr>
        <p:spPr>
          <a:xfrm>
            <a:off x="1840635" y="8928449"/>
            <a:ext cx="203443" cy="250632"/>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34289" rIns="34289" anchor="ctr"/>
          <a:lstStyle/>
          <a:p>
            <a:pPr algn="l" defTabSz="685800">
              <a:defRPr sz="1800">
                <a:solidFill>
                  <a:srgbClr val="000000"/>
                </a:solidFill>
                <a:latin typeface="Roboto Regular"/>
                <a:ea typeface="Roboto Regular"/>
                <a:cs typeface="Roboto Regular"/>
                <a:sym typeface="Roboto Regular"/>
              </a:defRPr>
            </a:pPr>
            <a:endParaRPr sz="1350"/>
          </a:p>
        </p:txBody>
      </p:sp>
      <p:sp>
        <p:nvSpPr>
          <p:cNvPr id="101" name="Shape 101"/>
          <p:cNvSpPr/>
          <p:nvPr/>
        </p:nvSpPr>
        <p:spPr>
          <a:xfrm>
            <a:off x="10224106" y="6858830"/>
            <a:ext cx="206525" cy="308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8573"/>
                  <a:pt x="20032" y="6514"/>
                  <a:pt x="17452" y="5130"/>
                </a:cubicBezTo>
                <a:lnTo>
                  <a:pt x="16187" y="0"/>
                </a:lnTo>
                <a:lnTo>
                  <a:pt x="5413" y="0"/>
                </a:lnTo>
                <a:lnTo>
                  <a:pt x="4097" y="5130"/>
                </a:lnTo>
                <a:cubicBezTo>
                  <a:pt x="1821" y="6514"/>
                  <a:pt x="0" y="8573"/>
                  <a:pt x="0" y="10800"/>
                </a:cubicBezTo>
                <a:cubicBezTo>
                  <a:pt x="0" y="13027"/>
                  <a:pt x="1821" y="15086"/>
                  <a:pt x="4097" y="16436"/>
                </a:cubicBezTo>
                <a:lnTo>
                  <a:pt x="5413" y="21600"/>
                </a:lnTo>
                <a:lnTo>
                  <a:pt x="16187" y="21600"/>
                </a:lnTo>
                <a:lnTo>
                  <a:pt x="17452" y="16436"/>
                </a:lnTo>
                <a:cubicBezTo>
                  <a:pt x="20032" y="15086"/>
                  <a:pt x="21600" y="13027"/>
                  <a:pt x="21600" y="10800"/>
                </a:cubicBezTo>
                <a:close/>
                <a:moveTo>
                  <a:pt x="2833" y="10800"/>
                </a:moveTo>
                <a:cubicBezTo>
                  <a:pt x="2833" y="7864"/>
                  <a:pt x="6424" y="5468"/>
                  <a:pt x="10775" y="5468"/>
                </a:cubicBezTo>
                <a:cubicBezTo>
                  <a:pt x="15176" y="5468"/>
                  <a:pt x="18767" y="7864"/>
                  <a:pt x="18767" y="10800"/>
                </a:cubicBezTo>
                <a:cubicBezTo>
                  <a:pt x="18767" y="13702"/>
                  <a:pt x="15176" y="16099"/>
                  <a:pt x="10775" y="16099"/>
                </a:cubicBezTo>
                <a:cubicBezTo>
                  <a:pt x="6424" y="16099"/>
                  <a:pt x="2833" y="13702"/>
                  <a:pt x="2833" y="10800"/>
                </a:cubicBezTo>
                <a:close/>
              </a:path>
            </a:pathLst>
          </a:custGeom>
          <a:solidFill>
            <a:srgbClr val="393941"/>
          </a:solidFill>
          <a:ln w="3175">
            <a:miter lim="400000"/>
          </a:ln>
        </p:spPr>
        <p:txBody>
          <a:bodyPr lIns="34289" rIns="34289" anchor="ctr"/>
          <a:lstStyle/>
          <a:p>
            <a:pPr algn="l" defTabSz="685800">
              <a:defRPr sz="1800">
                <a:solidFill>
                  <a:srgbClr val="000000"/>
                </a:solidFill>
                <a:latin typeface="Roboto Regular"/>
                <a:ea typeface="Roboto Regular"/>
                <a:cs typeface="Roboto Regular"/>
                <a:sym typeface="Roboto Regular"/>
              </a:defRPr>
            </a:pPr>
            <a:endParaRPr sz="1350"/>
          </a:p>
        </p:txBody>
      </p:sp>
      <p:sp>
        <p:nvSpPr>
          <p:cNvPr id="2" name="TextBox 1">
            <a:extLst>
              <a:ext uri="{FF2B5EF4-FFF2-40B4-BE49-F238E27FC236}">
                <a16:creationId xmlns:a16="http://schemas.microsoft.com/office/drawing/2014/main" id="{6CAAC730-9811-46D8-A7DF-368FF384E20F}"/>
              </a:ext>
            </a:extLst>
          </p:cNvPr>
          <p:cNvSpPr txBox="1"/>
          <p:nvPr/>
        </p:nvSpPr>
        <p:spPr>
          <a:xfrm>
            <a:off x="1033660" y="5487627"/>
            <a:ext cx="10675472" cy="500136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en-US" sz="4000" b="1" dirty="0">
                <a:solidFill>
                  <a:srgbClr val="FFC000"/>
                </a:solidFill>
                <a:latin typeface="Roboto" panose="02000000000000000000" pitchFamily="2" charset="0"/>
                <a:ea typeface="Roboto" panose="02000000000000000000" pitchFamily="2" charset="0"/>
                <a:sym typeface="Montserrat-SemiBold"/>
              </a:rPr>
              <a:t>Đ</a:t>
            </a:r>
            <a:r>
              <a:rPr lang="vi-VN" sz="4000" b="1" dirty="0">
                <a:solidFill>
                  <a:srgbClr val="FFC000"/>
                </a:solidFill>
                <a:latin typeface="Roboto" panose="02000000000000000000" pitchFamily="2" charset="0"/>
                <a:ea typeface="Roboto" panose="02000000000000000000" pitchFamily="2" charset="0"/>
                <a:sym typeface="Montserrat-SemiBold"/>
              </a:rPr>
              <a:t>ư</a:t>
            </a:r>
            <a:r>
              <a:rPr lang="en-US" sz="4000" b="1" dirty="0" err="1">
                <a:solidFill>
                  <a:srgbClr val="FFC000"/>
                </a:solidFill>
                <a:latin typeface="Roboto" panose="02000000000000000000" pitchFamily="2" charset="0"/>
                <a:ea typeface="Roboto" panose="02000000000000000000" pitchFamily="2" charset="0"/>
                <a:sym typeface="Montserrat-SemiBold"/>
              </a:rPr>
              <a:t>ợc</a:t>
            </a:r>
            <a:r>
              <a:rPr lang="en-US" sz="4000" b="1" dirty="0">
                <a:solidFill>
                  <a:srgbClr val="FFC000"/>
                </a:solidFill>
                <a:latin typeface="Roboto" panose="02000000000000000000" pitchFamily="2" charset="0"/>
                <a:ea typeface="Roboto" panose="02000000000000000000" pitchFamily="2" charset="0"/>
                <a:sym typeface="Montserrat-SemiBold"/>
              </a:rPr>
              <a:t> </a:t>
            </a:r>
            <a:r>
              <a:rPr lang="en-US" sz="4000" b="1" dirty="0" err="1">
                <a:solidFill>
                  <a:srgbClr val="FFC000"/>
                </a:solidFill>
                <a:latin typeface="Roboto" panose="02000000000000000000" pitchFamily="2" charset="0"/>
                <a:ea typeface="Roboto" panose="02000000000000000000" pitchFamily="2" charset="0"/>
                <a:sym typeface="Montserrat-SemiBold"/>
              </a:rPr>
              <a:t>phát</a:t>
            </a:r>
            <a:r>
              <a:rPr lang="en-US" sz="4000" b="1" dirty="0">
                <a:solidFill>
                  <a:srgbClr val="FFC000"/>
                </a:solidFill>
                <a:latin typeface="Roboto" panose="02000000000000000000" pitchFamily="2" charset="0"/>
                <a:ea typeface="Roboto" panose="02000000000000000000" pitchFamily="2" charset="0"/>
                <a:sym typeface="Montserrat-SemiBold"/>
              </a:rPr>
              <a:t> </a:t>
            </a:r>
            <a:r>
              <a:rPr lang="en-US" sz="4000" b="1" dirty="0" err="1">
                <a:solidFill>
                  <a:srgbClr val="FFC000"/>
                </a:solidFill>
                <a:latin typeface="Roboto" panose="02000000000000000000" pitchFamily="2" charset="0"/>
                <a:ea typeface="Roboto" panose="02000000000000000000" pitchFamily="2" charset="0"/>
                <a:sym typeface="Montserrat-SemiBold"/>
              </a:rPr>
              <a:t>triển</a:t>
            </a:r>
            <a:r>
              <a:rPr lang="en-US" sz="4000" b="1" dirty="0">
                <a:solidFill>
                  <a:srgbClr val="FFC000"/>
                </a:solidFill>
                <a:latin typeface="Roboto" panose="02000000000000000000" pitchFamily="2" charset="0"/>
                <a:ea typeface="Roboto" panose="02000000000000000000" pitchFamily="2" charset="0"/>
                <a:sym typeface="Montserrat-SemiBold"/>
              </a:rPr>
              <a:t> </a:t>
            </a:r>
            <a:r>
              <a:rPr lang="en-US" sz="4000" b="1" dirty="0" err="1">
                <a:solidFill>
                  <a:srgbClr val="FFC000"/>
                </a:solidFill>
                <a:latin typeface="Roboto" panose="02000000000000000000" pitchFamily="2" charset="0"/>
                <a:ea typeface="Roboto" panose="02000000000000000000" pitchFamily="2" charset="0"/>
                <a:sym typeface="Montserrat-SemiBold"/>
              </a:rPr>
              <a:t>bởi</a:t>
            </a:r>
            <a:r>
              <a:rPr lang="en-US" sz="4000" b="1" dirty="0">
                <a:solidFill>
                  <a:srgbClr val="FFC000"/>
                </a:solidFill>
                <a:latin typeface="Roboto" panose="02000000000000000000" pitchFamily="2" charset="0"/>
                <a:ea typeface="Roboto" panose="02000000000000000000" pitchFamily="2" charset="0"/>
                <a:sym typeface="Montserrat-SemiBold"/>
              </a:rPr>
              <a:t> Yan </a:t>
            </a:r>
            <a:r>
              <a:rPr lang="en-US" sz="4000" b="1" dirty="0" err="1">
                <a:solidFill>
                  <a:srgbClr val="FFC000"/>
                </a:solidFill>
                <a:latin typeface="Roboto" panose="02000000000000000000" pitchFamily="2" charset="0"/>
                <a:ea typeface="Roboto" panose="02000000000000000000" pitchFamily="2" charset="0"/>
                <a:sym typeface="Montserrat-SemiBold"/>
              </a:rPr>
              <a:t>LeCun</a:t>
            </a:r>
            <a:r>
              <a:rPr lang="en-US" sz="4000" b="1" dirty="0">
                <a:solidFill>
                  <a:srgbClr val="FFC000"/>
                </a:solidFill>
                <a:latin typeface="Roboto" panose="02000000000000000000" pitchFamily="2" charset="0"/>
                <a:ea typeface="Roboto" panose="02000000000000000000" pitchFamily="2" charset="0"/>
                <a:sym typeface="Montserrat-SemiBold"/>
              </a:rPr>
              <a:t>. </a:t>
            </a:r>
          </a:p>
          <a:p>
            <a:pPr marL="0" marR="0" indent="0" algn="just" defTabSz="825500" rtl="0" fontAlgn="auto" latinLnBrk="0" hangingPunct="0">
              <a:lnSpc>
                <a:spcPct val="100000"/>
              </a:lnSpc>
              <a:spcBef>
                <a:spcPts val="0"/>
              </a:spcBef>
              <a:spcAft>
                <a:spcPts val="0"/>
              </a:spcAft>
              <a:buClrTx/>
              <a:buSzTx/>
              <a:buFontTx/>
              <a:buNone/>
              <a:tabLst/>
            </a:pPr>
            <a:r>
              <a:rPr lang="en-US" sz="4000" b="1" dirty="0" err="1">
                <a:solidFill>
                  <a:srgbClr val="FFC000"/>
                </a:solidFill>
                <a:latin typeface="Roboto" panose="02000000000000000000" pitchFamily="2" charset="0"/>
                <a:ea typeface="Roboto" panose="02000000000000000000" pitchFamily="2" charset="0"/>
                <a:sym typeface="Montserrat-SemiBold"/>
              </a:rPr>
              <a:t>Là</a:t>
            </a:r>
            <a:r>
              <a:rPr lang="en-US" sz="4000" b="1" dirty="0">
                <a:solidFill>
                  <a:srgbClr val="FFC000"/>
                </a:solidFill>
                <a:latin typeface="Roboto" panose="02000000000000000000" pitchFamily="2" charset="0"/>
                <a:ea typeface="Roboto" panose="02000000000000000000" pitchFamily="2" charset="0"/>
                <a:sym typeface="Montserrat-SemiBold"/>
              </a:rPr>
              <a:t> </a:t>
            </a:r>
            <a:r>
              <a:rPr lang="en-US" sz="4000" b="1" dirty="0" err="1">
                <a:solidFill>
                  <a:srgbClr val="FFC000"/>
                </a:solidFill>
                <a:latin typeface="Roboto" panose="02000000000000000000" pitchFamily="2" charset="0"/>
                <a:ea typeface="Roboto" panose="02000000000000000000" pitchFamily="2" charset="0"/>
                <a:sym typeface="Montserrat-SemiBold"/>
              </a:rPr>
              <a:t>tập</a:t>
            </a:r>
            <a:r>
              <a:rPr lang="en-US" sz="4000" b="1" dirty="0">
                <a:solidFill>
                  <a:srgbClr val="FFC000"/>
                </a:solidFill>
                <a:latin typeface="Roboto" panose="02000000000000000000" pitchFamily="2" charset="0"/>
                <a:ea typeface="Roboto" panose="02000000000000000000" pitchFamily="2" charset="0"/>
                <a:sym typeface="Montserrat-SemiBold"/>
              </a:rPr>
              <a:t> </a:t>
            </a:r>
            <a:r>
              <a:rPr lang="en-US" sz="4000" b="1" dirty="0" err="1">
                <a:solidFill>
                  <a:srgbClr val="FFC000"/>
                </a:solidFill>
                <a:latin typeface="Roboto" panose="02000000000000000000" pitchFamily="2" charset="0"/>
                <a:ea typeface="Roboto" panose="02000000000000000000" pitchFamily="2" charset="0"/>
                <a:sym typeface="Montserrat-SemiBold"/>
              </a:rPr>
              <a:t>dữ</a:t>
            </a:r>
            <a:r>
              <a:rPr lang="en-US" sz="4000" b="1" dirty="0">
                <a:solidFill>
                  <a:srgbClr val="FFC000"/>
                </a:solidFill>
                <a:latin typeface="Roboto" panose="02000000000000000000" pitchFamily="2" charset="0"/>
                <a:ea typeface="Roboto" panose="02000000000000000000" pitchFamily="2" charset="0"/>
                <a:sym typeface="Montserrat-SemiBold"/>
              </a:rPr>
              <a:t> </a:t>
            </a:r>
            <a:r>
              <a:rPr lang="en-US" sz="4000" b="1" dirty="0" err="1">
                <a:solidFill>
                  <a:srgbClr val="FFC000"/>
                </a:solidFill>
                <a:latin typeface="Roboto" panose="02000000000000000000" pitchFamily="2" charset="0"/>
                <a:ea typeface="Roboto" panose="02000000000000000000" pitchFamily="2" charset="0"/>
                <a:sym typeface="Montserrat-SemiBold"/>
              </a:rPr>
              <a:t>liệu</a:t>
            </a:r>
            <a:r>
              <a:rPr lang="en-US" sz="4000" b="1" dirty="0">
                <a:solidFill>
                  <a:srgbClr val="FFC000"/>
                </a:solidFill>
                <a:latin typeface="Roboto" panose="02000000000000000000" pitchFamily="2" charset="0"/>
                <a:ea typeface="Roboto" panose="02000000000000000000" pitchFamily="2" charset="0"/>
                <a:sym typeface="Montserrat-SemiBold"/>
              </a:rPr>
              <a:t> </a:t>
            </a:r>
            <a:r>
              <a:rPr lang="en-US" sz="4000" b="1" dirty="0" err="1">
                <a:solidFill>
                  <a:srgbClr val="FFC000"/>
                </a:solidFill>
                <a:latin typeface="Roboto" panose="02000000000000000000" pitchFamily="2" charset="0"/>
                <a:ea typeface="Roboto" panose="02000000000000000000" pitchFamily="2" charset="0"/>
                <a:sym typeface="Montserrat-SemiBold"/>
              </a:rPr>
              <a:t>gồm</a:t>
            </a:r>
            <a:r>
              <a:rPr lang="en-US" sz="4000" b="1" dirty="0">
                <a:solidFill>
                  <a:srgbClr val="FFC000"/>
                </a:solidFill>
                <a:latin typeface="Roboto" panose="02000000000000000000" pitchFamily="2" charset="0"/>
                <a:ea typeface="Roboto" panose="02000000000000000000" pitchFamily="2" charset="0"/>
                <a:sym typeface="Montserrat-SemiBold"/>
              </a:rPr>
              <a:t> 70000 </a:t>
            </a:r>
            <a:r>
              <a:rPr lang="en-US" sz="4000" b="1" dirty="0" err="1">
                <a:solidFill>
                  <a:srgbClr val="FFC000"/>
                </a:solidFill>
                <a:latin typeface="Roboto" panose="02000000000000000000" pitchFamily="2" charset="0"/>
                <a:ea typeface="Roboto" panose="02000000000000000000" pitchFamily="2" charset="0"/>
                <a:sym typeface="Montserrat-SemiBold"/>
              </a:rPr>
              <a:t>bức</a:t>
            </a:r>
            <a:r>
              <a:rPr lang="en-US" sz="4000" b="1" dirty="0">
                <a:solidFill>
                  <a:srgbClr val="FFC000"/>
                </a:solidFill>
                <a:latin typeface="Roboto" panose="02000000000000000000" pitchFamily="2" charset="0"/>
                <a:ea typeface="Roboto" panose="02000000000000000000" pitchFamily="2" charset="0"/>
                <a:sym typeface="Montserrat-SemiBold"/>
              </a:rPr>
              <a:t> </a:t>
            </a:r>
            <a:r>
              <a:rPr lang="en-US" sz="4000" b="1" dirty="0" err="1">
                <a:solidFill>
                  <a:srgbClr val="FFC000"/>
                </a:solidFill>
                <a:latin typeface="Roboto" panose="02000000000000000000" pitchFamily="2" charset="0"/>
                <a:ea typeface="Roboto" panose="02000000000000000000" pitchFamily="2" charset="0"/>
                <a:sym typeface="Montserrat-SemiBold"/>
              </a:rPr>
              <a:t>ảnh</a:t>
            </a:r>
            <a:r>
              <a:rPr lang="en-US" sz="4000" b="1" dirty="0">
                <a:solidFill>
                  <a:srgbClr val="FFC000"/>
                </a:solidFill>
                <a:latin typeface="Roboto" panose="02000000000000000000" pitchFamily="2" charset="0"/>
                <a:ea typeface="Roboto" panose="02000000000000000000" pitchFamily="2" charset="0"/>
                <a:sym typeface="Montserrat-SemiBold"/>
              </a:rPr>
              <a:t> </a:t>
            </a:r>
            <a:r>
              <a:rPr lang="en-US" sz="4000" b="1" dirty="0" err="1">
                <a:solidFill>
                  <a:srgbClr val="FFC000"/>
                </a:solidFill>
                <a:latin typeface="Roboto" panose="02000000000000000000" pitchFamily="2" charset="0"/>
                <a:ea typeface="Roboto" panose="02000000000000000000" pitchFamily="2" charset="0"/>
                <a:sym typeface="Montserrat-SemiBold"/>
              </a:rPr>
              <a:t>đã</a:t>
            </a:r>
            <a:r>
              <a:rPr lang="en-US" sz="4000" b="1" dirty="0">
                <a:solidFill>
                  <a:srgbClr val="FFC000"/>
                </a:solidFill>
                <a:latin typeface="Roboto" panose="02000000000000000000" pitchFamily="2" charset="0"/>
                <a:ea typeface="Roboto" panose="02000000000000000000" pitchFamily="2" charset="0"/>
                <a:sym typeface="Montserrat-SemiBold"/>
              </a:rPr>
              <a:t> đ</a:t>
            </a:r>
            <a:r>
              <a:rPr lang="vi-VN" sz="4000" b="1" dirty="0">
                <a:solidFill>
                  <a:srgbClr val="FFC000"/>
                </a:solidFill>
                <a:latin typeface="Roboto" panose="02000000000000000000" pitchFamily="2" charset="0"/>
                <a:ea typeface="Roboto" panose="02000000000000000000" pitchFamily="2" charset="0"/>
                <a:sym typeface="Montserrat-SemiBold"/>
              </a:rPr>
              <a:t>ư</a:t>
            </a:r>
            <a:r>
              <a:rPr lang="en-US" sz="4000" b="1" dirty="0" err="1">
                <a:solidFill>
                  <a:srgbClr val="FFC000"/>
                </a:solidFill>
                <a:latin typeface="Roboto" panose="02000000000000000000" pitchFamily="2" charset="0"/>
                <a:ea typeface="Roboto" panose="02000000000000000000" pitchFamily="2" charset="0"/>
                <a:sym typeface="Montserrat-SemiBold"/>
              </a:rPr>
              <a:t>ợc</a:t>
            </a:r>
            <a:r>
              <a:rPr lang="en-US" sz="4000" b="1" dirty="0">
                <a:solidFill>
                  <a:srgbClr val="FFC000"/>
                </a:solidFill>
                <a:latin typeface="Roboto" panose="02000000000000000000" pitchFamily="2" charset="0"/>
                <a:ea typeface="Roboto" panose="02000000000000000000" pitchFamily="2" charset="0"/>
                <a:sym typeface="Montserrat-SemiBold"/>
              </a:rPr>
              <a:t> </a:t>
            </a:r>
            <a:r>
              <a:rPr lang="en-US" sz="4000" b="1" dirty="0" err="1">
                <a:solidFill>
                  <a:srgbClr val="FFC000"/>
                </a:solidFill>
                <a:latin typeface="Roboto" panose="02000000000000000000" pitchFamily="2" charset="0"/>
                <a:ea typeface="Roboto" panose="02000000000000000000" pitchFamily="2" charset="0"/>
                <a:sym typeface="Montserrat-SemiBold"/>
              </a:rPr>
              <a:t>dán</a:t>
            </a:r>
            <a:r>
              <a:rPr lang="en-US" sz="4000" b="1" dirty="0">
                <a:solidFill>
                  <a:srgbClr val="FFC000"/>
                </a:solidFill>
                <a:latin typeface="Roboto" panose="02000000000000000000" pitchFamily="2" charset="0"/>
                <a:ea typeface="Roboto" panose="02000000000000000000" pitchFamily="2" charset="0"/>
                <a:sym typeface="Montserrat-SemiBold"/>
              </a:rPr>
              <a:t> </a:t>
            </a:r>
            <a:r>
              <a:rPr lang="en-US" sz="4000" b="1" dirty="0" err="1">
                <a:solidFill>
                  <a:srgbClr val="FFC000"/>
                </a:solidFill>
                <a:latin typeface="Roboto" panose="02000000000000000000" pitchFamily="2" charset="0"/>
                <a:ea typeface="Roboto" panose="02000000000000000000" pitchFamily="2" charset="0"/>
                <a:sym typeface="Montserrat-SemiBold"/>
              </a:rPr>
              <a:t>nhãn</a:t>
            </a:r>
            <a:endParaRPr lang="en-US" sz="4000" b="1" dirty="0">
              <a:solidFill>
                <a:srgbClr val="FFC000"/>
              </a:solidFill>
              <a:latin typeface="Roboto" panose="02000000000000000000" pitchFamily="2" charset="0"/>
              <a:ea typeface="Roboto" panose="02000000000000000000" pitchFamily="2" charset="0"/>
              <a:sym typeface="Montserrat-SemiBold"/>
            </a:endParaRPr>
          </a:p>
          <a:p>
            <a:pPr marL="0" marR="0" indent="0" algn="just" defTabSz="825500" rtl="0" fontAlgn="auto" latinLnBrk="0" hangingPunct="0">
              <a:lnSpc>
                <a:spcPct val="100000"/>
              </a:lnSpc>
              <a:spcBef>
                <a:spcPts val="0"/>
              </a:spcBef>
              <a:spcAft>
                <a:spcPts val="0"/>
              </a:spcAft>
              <a:buClrTx/>
              <a:buSzTx/>
              <a:buFontTx/>
              <a:buNone/>
              <a:tabLst/>
            </a:pPr>
            <a:r>
              <a:rPr lang="en-US" sz="4000" b="1" dirty="0" err="1">
                <a:solidFill>
                  <a:srgbClr val="FFC000"/>
                </a:solidFill>
                <a:latin typeface="Roboto" panose="02000000000000000000" pitchFamily="2" charset="0"/>
                <a:ea typeface="Roboto" panose="02000000000000000000" pitchFamily="2" charset="0"/>
                <a:sym typeface="Montserrat-SemiBold"/>
              </a:rPr>
              <a:t>Mỗi</a:t>
            </a:r>
            <a:r>
              <a:rPr lang="en-US" sz="4000" b="1" dirty="0">
                <a:solidFill>
                  <a:srgbClr val="FFC000"/>
                </a:solidFill>
                <a:latin typeface="Roboto" panose="02000000000000000000" pitchFamily="2" charset="0"/>
                <a:ea typeface="Roboto" panose="02000000000000000000" pitchFamily="2" charset="0"/>
                <a:sym typeface="Montserrat-SemiBold"/>
              </a:rPr>
              <a:t> </a:t>
            </a:r>
            <a:r>
              <a:rPr lang="en-US" sz="4000" b="1" dirty="0" err="1">
                <a:solidFill>
                  <a:srgbClr val="FFC000"/>
                </a:solidFill>
                <a:latin typeface="Roboto" panose="02000000000000000000" pitchFamily="2" charset="0"/>
                <a:ea typeface="Roboto" panose="02000000000000000000" pitchFamily="2" charset="0"/>
                <a:sym typeface="Montserrat-SemiBold"/>
              </a:rPr>
              <a:t>bức</a:t>
            </a:r>
            <a:r>
              <a:rPr lang="en-US" sz="4000" b="1" dirty="0">
                <a:solidFill>
                  <a:srgbClr val="FFC000"/>
                </a:solidFill>
                <a:latin typeface="Roboto" panose="02000000000000000000" pitchFamily="2" charset="0"/>
                <a:ea typeface="Roboto" panose="02000000000000000000" pitchFamily="2" charset="0"/>
                <a:sym typeface="Montserrat-SemiBold"/>
              </a:rPr>
              <a:t> </a:t>
            </a:r>
            <a:r>
              <a:rPr lang="en-US" sz="4000" b="1" dirty="0" err="1">
                <a:solidFill>
                  <a:srgbClr val="FFC000"/>
                </a:solidFill>
                <a:latin typeface="Roboto" panose="02000000000000000000" pitchFamily="2" charset="0"/>
                <a:ea typeface="Roboto" panose="02000000000000000000" pitchFamily="2" charset="0"/>
                <a:sym typeface="Montserrat-SemiBold"/>
              </a:rPr>
              <a:t>ảnh</a:t>
            </a:r>
            <a:r>
              <a:rPr lang="en-US" sz="4000" b="1" dirty="0">
                <a:solidFill>
                  <a:srgbClr val="FFC000"/>
                </a:solidFill>
                <a:latin typeface="Roboto" panose="02000000000000000000" pitchFamily="2" charset="0"/>
                <a:ea typeface="Roboto" panose="02000000000000000000" pitchFamily="2" charset="0"/>
                <a:sym typeface="Montserrat-SemiBold"/>
              </a:rPr>
              <a:t> </a:t>
            </a:r>
            <a:r>
              <a:rPr lang="en-US" sz="4000" b="1" dirty="0" err="1">
                <a:solidFill>
                  <a:srgbClr val="FFC000"/>
                </a:solidFill>
                <a:latin typeface="Roboto" panose="02000000000000000000" pitchFamily="2" charset="0"/>
                <a:ea typeface="Roboto" panose="02000000000000000000" pitchFamily="2" charset="0"/>
                <a:sym typeface="Montserrat-SemiBold"/>
              </a:rPr>
              <a:t>có</a:t>
            </a:r>
            <a:r>
              <a:rPr lang="en-US" sz="4000" b="1" dirty="0">
                <a:solidFill>
                  <a:srgbClr val="FFC000"/>
                </a:solidFill>
                <a:latin typeface="Roboto" panose="02000000000000000000" pitchFamily="2" charset="0"/>
                <a:ea typeface="Roboto" panose="02000000000000000000" pitchFamily="2" charset="0"/>
                <a:sym typeface="Montserrat-SemiBold"/>
              </a:rPr>
              <a:t> </a:t>
            </a:r>
            <a:r>
              <a:rPr lang="en-US" sz="4000" b="1" dirty="0" err="1">
                <a:solidFill>
                  <a:srgbClr val="FFC000"/>
                </a:solidFill>
                <a:latin typeface="Roboto" panose="02000000000000000000" pitchFamily="2" charset="0"/>
                <a:ea typeface="Roboto" panose="02000000000000000000" pitchFamily="2" charset="0"/>
                <a:sym typeface="Montserrat-SemiBold"/>
              </a:rPr>
              <a:t>kích</a:t>
            </a:r>
            <a:r>
              <a:rPr lang="en-US" sz="4000" b="1" dirty="0">
                <a:solidFill>
                  <a:srgbClr val="FFC000"/>
                </a:solidFill>
                <a:latin typeface="Roboto" panose="02000000000000000000" pitchFamily="2" charset="0"/>
                <a:ea typeface="Roboto" panose="02000000000000000000" pitchFamily="2" charset="0"/>
                <a:sym typeface="Montserrat-SemiBold"/>
              </a:rPr>
              <a:t> </a:t>
            </a:r>
            <a:r>
              <a:rPr lang="en-US" sz="4000" b="1" dirty="0" err="1">
                <a:solidFill>
                  <a:srgbClr val="FFC000"/>
                </a:solidFill>
                <a:latin typeface="Roboto" panose="02000000000000000000" pitchFamily="2" charset="0"/>
                <a:ea typeface="Roboto" panose="02000000000000000000" pitchFamily="2" charset="0"/>
                <a:sym typeface="Montserrat-SemiBold"/>
              </a:rPr>
              <a:t>th</a:t>
            </a:r>
            <a:r>
              <a:rPr lang="vi-VN" sz="4000" b="1" dirty="0">
                <a:solidFill>
                  <a:srgbClr val="FFC000"/>
                </a:solidFill>
                <a:latin typeface="Roboto" panose="02000000000000000000" pitchFamily="2" charset="0"/>
                <a:ea typeface="Roboto" panose="02000000000000000000" pitchFamily="2" charset="0"/>
                <a:sym typeface="Montserrat-SemiBold"/>
              </a:rPr>
              <a:t>ư</a:t>
            </a:r>
            <a:r>
              <a:rPr lang="en-US" sz="4000" b="1" dirty="0" err="1">
                <a:solidFill>
                  <a:srgbClr val="FFC000"/>
                </a:solidFill>
                <a:latin typeface="Roboto" panose="02000000000000000000" pitchFamily="2" charset="0"/>
                <a:ea typeface="Roboto" panose="02000000000000000000" pitchFamily="2" charset="0"/>
                <a:sym typeface="Montserrat-SemiBold"/>
              </a:rPr>
              <a:t>ớc</a:t>
            </a:r>
            <a:r>
              <a:rPr lang="en-US" sz="4000" b="1" dirty="0">
                <a:solidFill>
                  <a:srgbClr val="FFC000"/>
                </a:solidFill>
                <a:latin typeface="Roboto" panose="02000000000000000000" pitchFamily="2" charset="0"/>
                <a:ea typeface="Roboto" panose="02000000000000000000" pitchFamily="2" charset="0"/>
                <a:sym typeface="Montserrat-SemiBold"/>
              </a:rPr>
              <a:t> 28 x 28 pixels</a:t>
            </a:r>
          </a:p>
          <a:p>
            <a:pPr marL="0" marR="0" indent="0" algn="just" defTabSz="825500" rtl="0" fontAlgn="auto" latinLnBrk="0" hangingPunct="0">
              <a:lnSpc>
                <a:spcPct val="100000"/>
              </a:lnSpc>
              <a:spcBef>
                <a:spcPts val="0"/>
              </a:spcBef>
              <a:spcAft>
                <a:spcPts val="0"/>
              </a:spcAft>
              <a:buClrTx/>
              <a:buSzTx/>
              <a:buFontTx/>
              <a:buNone/>
              <a:tabLst/>
            </a:pPr>
            <a:r>
              <a:rPr lang="en-US" sz="4000" b="1" dirty="0">
                <a:solidFill>
                  <a:srgbClr val="FFC000"/>
                </a:solidFill>
                <a:latin typeface="Roboto" panose="02000000000000000000" pitchFamily="2" charset="0"/>
                <a:ea typeface="Roboto" panose="02000000000000000000" pitchFamily="2" charset="0"/>
                <a:sym typeface="Montserrat-SemiBold"/>
              </a:rPr>
              <a:t>Training Set : 60000</a:t>
            </a:r>
          </a:p>
          <a:p>
            <a:pPr marL="0" marR="0" indent="0" algn="just" defTabSz="825500" rtl="0" fontAlgn="auto" latinLnBrk="0" hangingPunct="0">
              <a:lnSpc>
                <a:spcPct val="100000"/>
              </a:lnSpc>
              <a:spcBef>
                <a:spcPts val="0"/>
              </a:spcBef>
              <a:spcAft>
                <a:spcPts val="0"/>
              </a:spcAft>
              <a:buClrTx/>
              <a:buSzTx/>
              <a:buFontTx/>
              <a:buNone/>
              <a:tabLst/>
            </a:pPr>
            <a:r>
              <a:rPr lang="en-US" sz="4000" b="1" dirty="0">
                <a:solidFill>
                  <a:srgbClr val="FFC000"/>
                </a:solidFill>
                <a:latin typeface="Roboto" panose="02000000000000000000" pitchFamily="2" charset="0"/>
                <a:ea typeface="Roboto" panose="02000000000000000000" pitchFamily="2" charset="0"/>
                <a:sym typeface="Montserrat-SemiBold"/>
              </a:rPr>
              <a:t>Testing Set : 10000</a:t>
            </a:r>
          </a:p>
          <a:p>
            <a:pPr marL="0" marR="0" indent="0" algn="just" defTabSz="825500" rtl="0" fontAlgn="auto" latinLnBrk="0" hangingPunct="0">
              <a:lnSpc>
                <a:spcPct val="100000"/>
              </a:lnSpc>
              <a:spcBef>
                <a:spcPts val="0"/>
              </a:spcBef>
              <a:spcAft>
                <a:spcPts val="0"/>
              </a:spcAft>
              <a:buClrTx/>
              <a:buSzTx/>
              <a:buFontTx/>
              <a:buNone/>
              <a:tabLst/>
            </a:pPr>
            <a:endParaRPr lang="en-US" sz="4000" b="1" dirty="0">
              <a:solidFill>
                <a:srgbClr val="FFC000"/>
              </a:solidFill>
              <a:latin typeface="Roboto" panose="02000000000000000000" pitchFamily="2" charset="0"/>
              <a:ea typeface="Roboto" panose="02000000000000000000" pitchFamily="2" charset="0"/>
              <a:sym typeface="Montserrat-SemiBold"/>
            </a:endParaRPr>
          </a:p>
          <a:p>
            <a:pPr marL="0" marR="0" indent="0" algn="just" defTabSz="825500" rtl="0" fontAlgn="auto" latinLnBrk="0" hangingPunct="0">
              <a:lnSpc>
                <a:spcPct val="100000"/>
              </a:lnSpc>
              <a:spcBef>
                <a:spcPts val="0"/>
              </a:spcBef>
              <a:spcAft>
                <a:spcPts val="0"/>
              </a:spcAft>
              <a:buClrTx/>
              <a:buSzTx/>
              <a:buFontTx/>
              <a:buNone/>
              <a:tabLst/>
            </a:pPr>
            <a:endParaRPr lang="en-US" sz="4000" b="1" dirty="0">
              <a:solidFill>
                <a:srgbClr val="FFC000"/>
              </a:solidFill>
              <a:latin typeface="Roboto" panose="02000000000000000000" pitchFamily="2" charset="0"/>
              <a:ea typeface="Roboto" panose="02000000000000000000" pitchFamily="2" charset="0"/>
            </a:endParaRPr>
          </a:p>
        </p:txBody>
      </p:sp>
      <p:pic>
        <p:nvPicPr>
          <p:cNvPr id="3074" name="Picture 2" descr="Kết quả hình ảnh cho tiểu sử Yann lecun là ai">
            <a:extLst>
              <a:ext uri="{FF2B5EF4-FFF2-40B4-BE49-F238E27FC236}">
                <a16:creationId xmlns:a16="http://schemas.microsoft.com/office/drawing/2014/main" id="{B3ECC13D-710A-4C32-8243-B65A871F2B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82852" y="1738118"/>
            <a:ext cx="3176298" cy="497700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Kết quả hình ảnh cho mnist dataset">
            <a:extLst>
              <a:ext uri="{FF2B5EF4-FFF2-40B4-BE49-F238E27FC236}">
                <a16:creationId xmlns:a16="http://schemas.microsoft.com/office/drawing/2014/main" id="{D1E5FAF7-AB03-4D7F-9615-8E885DF44F9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1709132" y="7167793"/>
            <a:ext cx="5796182" cy="5796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8177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barn(inVertical)">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wipe(down)">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Effect transition="in" filter="barn(inVertical)">
                                      <p:cBhvr>
                                        <p:cTn id="22" dur="500"/>
                                        <p:tgtEl>
                                          <p:spTgt spid="307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wipe(down)">
                                      <p:cBhvr>
                                        <p:cTn id="27" dur="500"/>
                                        <p:tgtEl>
                                          <p:spTgt spid="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
                                            <p:txEl>
                                              <p:pRg st="3" end="3"/>
                                            </p:txEl>
                                          </p:spTgt>
                                        </p:tgtEl>
                                        <p:attrNameLst>
                                          <p:attrName>style.visibility</p:attrName>
                                        </p:attrNameLst>
                                      </p:cBhvr>
                                      <p:to>
                                        <p:strVal val="visible"/>
                                      </p:to>
                                    </p:set>
                                    <p:animEffect transition="in" filter="wipe(down)">
                                      <p:cBhvr>
                                        <p:cTn id="32" dur="500"/>
                                        <p:tgtEl>
                                          <p:spTgt spid="2">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Effect transition="in" filter="barn(inVertical)">
                                      <p:cBhvr>
                                        <p:cTn id="3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82"/>
          <p:cNvSpPr/>
          <p:nvPr/>
        </p:nvSpPr>
        <p:spPr>
          <a:xfrm flipH="1">
            <a:off x="488829" y="743032"/>
            <a:ext cx="1" cy="2517308"/>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sp>
        <p:nvSpPr>
          <p:cNvPr id="26" name="Shape 83"/>
          <p:cNvSpPr/>
          <p:nvPr/>
        </p:nvSpPr>
        <p:spPr>
          <a:xfrm>
            <a:off x="1295162" y="1186755"/>
            <a:ext cx="2909193" cy="265457"/>
          </a:xfrm>
          <a:prstGeom prst="rect">
            <a:avLst/>
          </a:prstGeom>
          <a:ln w="3175">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lvl1pPr algn="l">
              <a:defRPr sz="1800" cap="all" spc="360">
                <a:latin typeface="+mn-lt"/>
                <a:ea typeface="+mn-ea"/>
                <a:cs typeface="+mn-cs"/>
                <a:sym typeface="Montserrat-Regular"/>
              </a:defRPr>
            </a:lvl1pPr>
          </a:lstStyle>
          <a:p>
            <a:r>
              <a:rPr lang="vi-VN" sz="1350"/>
              <a:t>Digit reconigtion</a:t>
            </a:r>
            <a:endParaRPr sz="1350"/>
          </a:p>
        </p:txBody>
      </p:sp>
      <p:sp>
        <p:nvSpPr>
          <p:cNvPr id="27" name="Shape 84"/>
          <p:cNvSpPr/>
          <p:nvPr/>
        </p:nvSpPr>
        <p:spPr>
          <a:xfrm>
            <a:off x="1329670" y="1741828"/>
            <a:ext cx="14350872" cy="2376632"/>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vi-VN" sz="6000">
                <a:solidFill>
                  <a:srgbClr val="FFC000"/>
                </a:solidFill>
              </a:rPr>
              <a:t>KẾT QUẢ THỰC NGHIỆM</a:t>
            </a:r>
            <a:endParaRPr sz="6000">
              <a:solidFill>
                <a:srgbClr val="FFC000"/>
              </a:solidFill>
            </a:endParaRPr>
          </a:p>
        </p:txBody>
      </p:sp>
      <p:pic>
        <p:nvPicPr>
          <p:cNvPr id="2" name="Picture 1">
            <a:extLst>
              <a:ext uri="{FF2B5EF4-FFF2-40B4-BE49-F238E27FC236}">
                <a16:creationId xmlns:a16="http://schemas.microsoft.com/office/drawing/2014/main" id="{81AC54EE-7FFC-4F46-B9D1-EF6842E4E31D}"/>
              </a:ext>
            </a:extLst>
          </p:cNvPr>
          <p:cNvPicPr>
            <a:picLocks noChangeAspect="1"/>
          </p:cNvPicPr>
          <p:nvPr/>
        </p:nvPicPr>
        <p:blipFill>
          <a:blip r:embed="rId2"/>
          <a:stretch>
            <a:fillRect/>
          </a:stretch>
        </p:blipFill>
        <p:spPr>
          <a:xfrm>
            <a:off x="1605296" y="2722995"/>
            <a:ext cx="14916086" cy="10132966"/>
          </a:xfrm>
          <a:prstGeom prst="rect">
            <a:avLst/>
          </a:prstGeom>
        </p:spPr>
      </p:pic>
    </p:spTree>
    <p:extLst>
      <p:ext uri="{BB962C8B-B14F-4D97-AF65-F5344CB8AC3E}">
        <p14:creationId xmlns:p14="http://schemas.microsoft.com/office/powerpoint/2010/main" val="416158498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82"/>
          <p:cNvSpPr/>
          <p:nvPr/>
        </p:nvSpPr>
        <p:spPr>
          <a:xfrm flipH="1">
            <a:off x="488829" y="743032"/>
            <a:ext cx="1" cy="2517308"/>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sp>
        <p:nvSpPr>
          <p:cNvPr id="26" name="Shape 83"/>
          <p:cNvSpPr/>
          <p:nvPr/>
        </p:nvSpPr>
        <p:spPr>
          <a:xfrm>
            <a:off x="1295162" y="1186755"/>
            <a:ext cx="2909193" cy="265457"/>
          </a:xfrm>
          <a:prstGeom prst="rect">
            <a:avLst/>
          </a:prstGeom>
          <a:ln w="3175">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lvl1pPr algn="l">
              <a:defRPr sz="1800" cap="all" spc="360">
                <a:latin typeface="+mn-lt"/>
                <a:ea typeface="+mn-ea"/>
                <a:cs typeface="+mn-cs"/>
                <a:sym typeface="Montserrat-Regular"/>
              </a:defRPr>
            </a:lvl1pPr>
          </a:lstStyle>
          <a:p>
            <a:r>
              <a:rPr lang="vi-VN" sz="1350"/>
              <a:t>Digit reconigtion</a:t>
            </a:r>
            <a:endParaRPr sz="1350"/>
          </a:p>
        </p:txBody>
      </p:sp>
      <p:sp>
        <p:nvSpPr>
          <p:cNvPr id="27" name="Shape 84"/>
          <p:cNvSpPr/>
          <p:nvPr/>
        </p:nvSpPr>
        <p:spPr>
          <a:xfrm>
            <a:off x="1329670" y="1741828"/>
            <a:ext cx="14350872" cy="2376632"/>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vi-VN" sz="6000">
                <a:solidFill>
                  <a:srgbClr val="FFC000"/>
                </a:solidFill>
              </a:rPr>
              <a:t>KẾT QUẢ THỰC NGHIỆM</a:t>
            </a:r>
            <a:endParaRPr sz="6000">
              <a:solidFill>
                <a:srgbClr val="FFC000"/>
              </a:solidFill>
            </a:endParaRPr>
          </a:p>
        </p:txBody>
      </p:sp>
      <p:pic>
        <p:nvPicPr>
          <p:cNvPr id="3" name="Picture 2">
            <a:extLst>
              <a:ext uri="{FF2B5EF4-FFF2-40B4-BE49-F238E27FC236}">
                <a16:creationId xmlns:a16="http://schemas.microsoft.com/office/drawing/2014/main" id="{51B25028-0F69-439D-B7A3-1B98EC6F31BE}"/>
              </a:ext>
            </a:extLst>
          </p:cNvPr>
          <p:cNvPicPr>
            <a:picLocks noChangeAspect="1"/>
          </p:cNvPicPr>
          <p:nvPr/>
        </p:nvPicPr>
        <p:blipFill>
          <a:blip r:embed="rId2"/>
          <a:stretch>
            <a:fillRect/>
          </a:stretch>
        </p:blipFill>
        <p:spPr>
          <a:xfrm>
            <a:off x="488830" y="7829468"/>
            <a:ext cx="16856420" cy="5143500"/>
          </a:xfrm>
          <a:prstGeom prst="rect">
            <a:avLst/>
          </a:prstGeom>
        </p:spPr>
      </p:pic>
      <p:pic>
        <p:nvPicPr>
          <p:cNvPr id="4" name="Picture 3">
            <a:extLst>
              <a:ext uri="{FF2B5EF4-FFF2-40B4-BE49-F238E27FC236}">
                <a16:creationId xmlns:a16="http://schemas.microsoft.com/office/drawing/2014/main" id="{5F04CAD2-F7F7-40D3-AD27-DB61B1C8CC25}"/>
              </a:ext>
            </a:extLst>
          </p:cNvPr>
          <p:cNvPicPr>
            <a:picLocks noChangeAspect="1"/>
          </p:cNvPicPr>
          <p:nvPr/>
        </p:nvPicPr>
        <p:blipFill>
          <a:blip r:embed="rId3"/>
          <a:stretch>
            <a:fillRect/>
          </a:stretch>
        </p:blipFill>
        <p:spPr>
          <a:xfrm>
            <a:off x="6800850" y="2930144"/>
            <a:ext cx="4686300" cy="4686300"/>
          </a:xfrm>
          <a:prstGeom prst="rect">
            <a:avLst/>
          </a:prstGeom>
        </p:spPr>
      </p:pic>
    </p:spTree>
    <p:extLst>
      <p:ext uri="{BB962C8B-B14F-4D97-AF65-F5344CB8AC3E}">
        <p14:creationId xmlns:p14="http://schemas.microsoft.com/office/powerpoint/2010/main" val="122840645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82"/>
          <p:cNvSpPr/>
          <p:nvPr/>
        </p:nvSpPr>
        <p:spPr>
          <a:xfrm flipH="1">
            <a:off x="488829" y="743032"/>
            <a:ext cx="1" cy="2517308"/>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sp>
        <p:nvSpPr>
          <p:cNvPr id="26" name="Shape 83"/>
          <p:cNvSpPr/>
          <p:nvPr/>
        </p:nvSpPr>
        <p:spPr>
          <a:xfrm>
            <a:off x="1295162" y="1186755"/>
            <a:ext cx="2909193" cy="265457"/>
          </a:xfrm>
          <a:prstGeom prst="rect">
            <a:avLst/>
          </a:prstGeom>
          <a:ln w="3175">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lvl1pPr algn="l">
              <a:defRPr sz="1800" cap="all" spc="360">
                <a:latin typeface="+mn-lt"/>
                <a:ea typeface="+mn-ea"/>
                <a:cs typeface="+mn-cs"/>
                <a:sym typeface="Montserrat-Regular"/>
              </a:defRPr>
            </a:lvl1pPr>
          </a:lstStyle>
          <a:p>
            <a:r>
              <a:rPr lang="vi-VN" sz="1350"/>
              <a:t>Digit reconigtion</a:t>
            </a:r>
            <a:endParaRPr sz="1350"/>
          </a:p>
        </p:txBody>
      </p:sp>
      <p:sp>
        <p:nvSpPr>
          <p:cNvPr id="27" name="Shape 84"/>
          <p:cNvSpPr/>
          <p:nvPr/>
        </p:nvSpPr>
        <p:spPr>
          <a:xfrm>
            <a:off x="1329670" y="1741828"/>
            <a:ext cx="14350872" cy="2376632"/>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vi-VN" sz="6000">
                <a:solidFill>
                  <a:srgbClr val="FFC000"/>
                </a:solidFill>
              </a:rPr>
              <a:t>KẾT QUẢ THỰC NGHIỆM</a:t>
            </a:r>
            <a:endParaRPr sz="6000">
              <a:solidFill>
                <a:srgbClr val="FFC000"/>
              </a:solidFill>
            </a:endParaRPr>
          </a:p>
        </p:txBody>
      </p:sp>
      <p:pic>
        <p:nvPicPr>
          <p:cNvPr id="2" name="Picture 1">
            <a:extLst>
              <a:ext uri="{FF2B5EF4-FFF2-40B4-BE49-F238E27FC236}">
                <a16:creationId xmlns:a16="http://schemas.microsoft.com/office/drawing/2014/main" id="{935A1323-1FEF-4B97-B31B-67EE01439226}"/>
              </a:ext>
            </a:extLst>
          </p:cNvPr>
          <p:cNvPicPr>
            <a:picLocks noChangeAspect="1"/>
          </p:cNvPicPr>
          <p:nvPr/>
        </p:nvPicPr>
        <p:blipFill>
          <a:blip r:embed="rId2"/>
          <a:stretch>
            <a:fillRect/>
          </a:stretch>
        </p:blipFill>
        <p:spPr>
          <a:xfrm>
            <a:off x="780709" y="8351702"/>
            <a:ext cx="16726582" cy="3319030"/>
          </a:xfrm>
          <a:prstGeom prst="rect">
            <a:avLst/>
          </a:prstGeom>
        </p:spPr>
      </p:pic>
      <p:pic>
        <p:nvPicPr>
          <p:cNvPr id="5" name="Picture 4">
            <a:extLst>
              <a:ext uri="{FF2B5EF4-FFF2-40B4-BE49-F238E27FC236}">
                <a16:creationId xmlns:a16="http://schemas.microsoft.com/office/drawing/2014/main" id="{32741D3D-39CB-4167-BDE7-C4E4B14AFB11}"/>
              </a:ext>
            </a:extLst>
          </p:cNvPr>
          <p:cNvPicPr>
            <a:picLocks noChangeAspect="1"/>
          </p:cNvPicPr>
          <p:nvPr/>
        </p:nvPicPr>
        <p:blipFill>
          <a:blip r:embed="rId3"/>
          <a:stretch>
            <a:fillRect/>
          </a:stretch>
        </p:blipFill>
        <p:spPr>
          <a:xfrm>
            <a:off x="6858000" y="2938318"/>
            <a:ext cx="4572000" cy="4572000"/>
          </a:xfrm>
          <a:prstGeom prst="rect">
            <a:avLst/>
          </a:prstGeom>
        </p:spPr>
      </p:pic>
    </p:spTree>
    <p:extLst>
      <p:ext uri="{BB962C8B-B14F-4D97-AF65-F5344CB8AC3E}">
        <p14:creationId xmlns:p14="http://schemas.microsoft.com/office/powerpoint/2010/main" val="42887358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82"/>
          <p:cNvSpPr/>
          <p:nvPr/>
        </p:nvSpPr>
        <p:spPr>
          <a:xfrm flipH="1">
            <a:off x="488829" y="743032"/>
            <a:ext cx="1" cy="2517308"/>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sp>
        <p:nvSpPr>
          <p:cNvPr id="26" name="Shape 83"/>
          <p:cNvSpPr/>
          <p:nvPr/>
        </p:nvSpPr>
        <p:spPr>
          <a:xfrm>
            <a:off x="1295162" y="1186755"/>
            <a:ext cx="2909193" cy="265457"/>
          </a:xfrm>
          <a:prstGeom prst="rect">
            <a:avLst/>
          </a:prstGeom>
          <a:ln w="3175">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lvl1pPr algn="l">
              <a:defRPr sz="1800" cap="all" spc="360">
                <a:latin typeface="+mn-lt"/>
                <a:ea typeface="+mn-ea"/>
                <a:cs typeface="+mn-cs"/>
                <a:sym typeface="Montserrat-Regular"/>
              </a:defRPr>
            </a:lvl1pPr>
          </a:lstStyle>
          <a:p>
            <a:r>
              <a:rPr lang="vi-VN" sz="1350"/>
              <a:t>Digit reconigtion</a:t>
            </a:r>
            <a:endParaRPr sz="1350"/>
          </a:p>
        </p:txBody>
      </p:sp>
      <p:sp>
        <p:nvSpPr>
          <p:cNvPr id="27" name="Shape 84"/>
          <p:cNvSpPr/>
          <p:nvPr/>
        </p:nvSpPr>
        <p:spPr>
          <a:xfrm>
            <a:off x="1329670" y="1741828"/>
            <a:ext cx="14350872" cy="2376632"/>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vi-VN" sz="6000">
                <a:solidFill>
                  <a:srgbClr val="FFC000"/>
                </a:solidFill>
              </a:rPr>
              <a:t>KẾT QUẢ THỰC NGHIỆM</a:t>
            </a:r>
            <a:endParaRPr sz="6000">
              <a:solidFill>
                <a:srgbClr val="FFC000"/>
              </a:solidFill>
            </a:endParaRPr>
          </a:p>
        </p:txBody>
      </p:sp>
      <p:pic>
        <p:nvPicPr>
          <p:cNvPr id="3" name="Picture 2">
            <a:extLst>
              <a:ext uri="{FF2B5EF4-FFF2-40B4-BE49-F238E27FC236}">
                <a16:creationId xmlns:a16="http://schemas.microsoft.com/office/drawing/2014/main" id="{E441A2AD-70EE-41AD-B185-DDAF75A0FF2E}"/>
              </a:ext>
            </a:extLst>
          </p:cNvPr>
          <p:cNvPicPr>
            <a:picLocks noChangeAspect="1"/>
          </p:cNvPicPr>
          <p:nvPr/>
        </p:nvPicPr>
        <p:blipFill>
          <a:blip r:embed="rId2"/>
          <a:stretch>
            <a:fillRect/>
          </a:stretch>
        </p:blipFill>
        <p:spPr>
          <a:xfrm>
            <a:off x="4961806" y="2901569"/>
            <a:ext cx="7086600" cy="4483360"/>
          </a:xfrm>
          <a:prstGeom prst="rect">
            <a:avLst/>
          </a:prstGeom>
        </p:spPr>
      </p:pic>
      <p:pic>
        <p:nvPicPr>
          <p:cNvPr id="4" name="Picture 3">
            <a:extLst>
              <a:ext uri="{FF2B5EF4-FFF2-40B4-BE49-F238E27FC236}">
                <a16:creationId xmlns:a16="http://schemas.microsoft.com/office/drawing/2014/main" id="{904CD470-3261-4B25-90D2-0EEFC2BB1762}"/>
              </a:ext>
            </a:extLst>
          </p:cNvPr>
          <p:cNvPicPr>
            <a:picLocks noChangeAspect="1"/>
          </p:cNvPicPr>
          <p:nvPr/>
        </p:nvPicPr>
        <p:blipFill>
          <a:blip r:embed="rId3"/>
          <a:stretch>
            <a:fillRect/>
          </a:stretch>
        </p:blipFill>
        <p:spPr>
          <a:xfrm>
            <a:off x="917913" y="7910368"/>
            <a:ext cx="15174386" cy="2631396"/>
          </a:xfrm>
          <a:prstGeom prst="rect">
            <a:avLst/>
          </a:prstGeom>
        </p:spPr>
      </p:pic>
    </p:spTree>
    <p:extLst>
      <p:ext uri="{BB962C8B-B14F-4D97-AF65-F5344CB8AC3E}">
        <p14:creationId xmlns:p14="http://schemas.microsoft.com/office/powerpoint/2010/main" val="245609538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82"/>
          <p:cNvSpPr/>
          <p:nvPr/>
        </p:nvSpPr>
        <p:spPr>
          <a:xfrm flipH="1">
            <a:off x="488829" y="743032"/>
            <a:ext cx="1" cy="2517308"/>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sp>
        <p:nvSpPr>
          <p:cNvPr id="26" name="Shape 83"/>
          <p:cNvSpPr/>
          <p:nvPr/>
        </p:nvSpPr>
        <p:spPr>
          <a:xfrm>
            <a:off x="1295162" y="1186755"/>
            <a:ext cx="2909193" cy="265457"/>
          </a:xfrm>
          <a:prstGeom prst="rect">
            <a:avLst/>
          </a:prstGeom>
          <a:ln w="3175">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lvl1pPr algn="l">
              <a:defRPr sz="1800" cap="all" spc="360">
                <a:latin typeface="+mn-lt"/>
                <a:ea typeface="+mn-ea"/>
                <a:cs typeface="+mn-cs"/>
                <a:sym typeface="Montserrat-Regular"/>
              </a:defRPr>
            </a:lvl1pPr>
          </a:lstStyle>
          <a:p>
            <a:r>
              <a:rPr lang="vi-VN" sz="1350"/>
              <a:t>Digit reconigtion</a:t>
            </a:r>
            <a:endParaRPr sz="1350"/>
          </a:p>
        </p:txBody>
      </p:sp>
      <p:sp>
        <p:nvSpPr>
          <p:cNvPr id="27" name="Shape 84"/>
          <p:cNvSpPr/>
          <p:nvPr/>
        </p:nvSpPr>
        <p:spPr>
          <a:xfrm>
            <a:off x="1329670" y="1741828"/>
            <a:ext cx="14350872" cy="2376632"/>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vi-VN" sz="6000">
                <a:solidFill>
                  <a:srgbClr val="FFC000"/>
                </a:solidFill>
              </a:rPr>
              <a:t>KẾT QUẢ THỰC NGHIỆM</a:t>
            </a:r>
            <a:endParaRPr sz="6000">
              <a:solidFill>
                <a:srgbClr val="FFC000"/>
              </a:solidFill>
            </a:endParaRPr>
          </a:p>
        </p:txBody>
      </p:sp>
      <p:pic>
        <p:nvPicPr>
          <p:cNvPr id="2" name="Picture 1">
            <a:extLst>
              <a:ext uri="{FF2B5EF4-FFF2-40B4-BE49-F238E27FC236}">
                <a16:creationId xmlns:a16="http://schemas.microsoft.com/office/drawing/2014/main" id="{CCEAE5A0-DF9F-4CAC-9D04-5B7B9C07DAB3}"/>
              </a:ext>
            </a:extLst>
          </p:cNvPr>
          <p:cNvPicPr>
            <a:picLocks noChangeAspect="1"/>
          </p:cNvPicPr>
          <p:nvPr/>
        </p:nvPicPr>
        <p:blipFill>
          <a:blip r:embed="rId2"/>
          <a:stretch>
            <a:fillRect/>
          </a:stretch>
        </p:blipFill>
        <p:spPr>
          <a:xfrm>
            <a:off x="1563221" y="8830922"/>
            <a:ext cx="15161558" cy="3143250"/>
          </a:xfrm>
          <a:prstGeom prst="rect">
            <a:avLst/>
          </a:prstGeom>
        </p:spPr>
      </p:pic>
      <p:pic>
        <p:nvPicPr>
          <p:cNvPr id="5" name="Picture 4">
            <a:extLst>
              <a:ext uri="{FF2B5EF4-FFF2-40B4-BE49-F238E27FC236}">
                <a16:creationId xmlns:a16="http://schemas.microsoft.com/office/drawing/2014/main" id="{37A03307-DADD-4B1E-854E-F4C7EC02AE47}"/>
              </a:ext>
            </a:extLst>
          </p:cNvPr>
          <p:cNvPicPr>
            <a:picLocks noChangeAspect="1"/>
          </p:cNvPicPr>
          <p:nvPr/>
        </p:nvPicPr>
        <p:blipFill>
          <a:blip r:embed="rId3"/>
          <a:stretch>
            <a:fillRect/>
          </a:stretch>
        </p:blipFill>
        <p:spPr>
          <a:xfrm>
            <a:off x="5257800" y="3260340"/>
            <a:ext cx="7772400" cy="4917232"/>
          </a:xfrm>
          <a:prstGeom prst="rect">
            <a:avLst/>
          </a:prstGeom>
        </p:spPr>
      </p:pic>
    </p:spTree>
    <p:extLst>
      <p:ext uri="{BB962C8B-B14F-4D97-AF65-F5344CB8AC3E}">
        <p14:creationId xmlns:p14="http://schemas.microsoft.com/office/powerpoint/2010/main" val="304119626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82"/>
          <p:cNvSpPr/>
          <p:nvPr/>
        </p:nvSpPr>
        <p:spPr>
          <a:xfrm flipH="1">
            <a:off x="488829" y="743032"/>
            <a:ext cx="1" cy="2517308"/>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sp>
        <p:nvSpPr>
          <p:cNvPr id="26" name="Shape 83"/>
          <p:cNvSpPr/>
          <p:nvPr/>
        </p:nvSpPr>
        <p:spPr>
          <a:xfrm>
            <a:off x="1295162" y="1186755"/>
            <a:ext cx="2909193" cy="265457"/>
          </a:xfrm>
          <a:prstGeom prst="rect">
            <a:avLst/>
          </a:prstGeom>
          <a:ln w="3175">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lvl1pPr algn="l">
              <a:defRPr sz="1800" cap="all" spc="360">
                <a:latin typeface="+mn-lt"/>
                <a:ea typeface="+mn-ea"/>
                <a:cs typeface="+mn-cs"/>
                <a:sym typeface="Montserrat-Regular"/>
              </a:defRPr>
            </a:lvl1pPr>
          </a:lstStyle>
          <a:p>
            <a:r>
              <a:rPr lang="vi-VN" sz="1350"/>
              <a:t>Digit reconigtion</a:t>
            </a:r>
            <a:endParaRPr sz="1350"/>
          </a:p>
        </p:txBody>
      </p:sp>
      <p:sp>
        <p:nvSpPr>
          <p:cNvPr id="27" name="Shape 84"/>
          <p:cNvSpPr/>
          <p:nvPr/>
        </p:nvSpPr>
        <p:spPr>
          <a:xfrm>
            <a:off x="1329670" y="1741828"/>
            <a:ext cx="14350872" cy="2376632"/>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vi-VN" sz="6000">
                <a:solidFill>
                  <a:srgbClr val="FFC000"/>
                </a:solidFill>
              </a:rPr>
              <a:t>KẾT QUẢ THỰC NGHIỆM</a:t>
            </a:r>
            <a:endParaRPr sz="6000">
              <a:solidFill>
                <a:srgbClr val="FFC000"/>
              </a:solidFill>
            </a:endParaRPr>
          </a:p>
        </p:txBody>
      </p:sp>
      <p:pic>
        <p:nvPicPr>
          <p:cNvPr id="3" name="Picture 2">
            <a:extLst>
              <a:ext uri="{FF2B5EF4-FFF2-40B4-BE49-F238E27FC236}">
                <a16:creationId xmlns:a16="http://schemas.microsoft.com/office/drawing/2014/main" id="{B493B850-7295-4705-9B9E-480A8943D6DE}"/>
              </a:ext>
            </a:extLst>
          </p:cNvPr>
          <p:cNvPicPr>
            <a:picLocks noChangeAspect="1"/>
          </p:cNvPicPr>
          <p:nvPr/>
        </p:nvPicPr>
        <p:blipFill>
          <a:blip r:embed="rId2"/>
          <a:stretch>
            <a:fillRect/>
          </a:stretch>
        </p:blipFill>
        <p:spPr>
          <a:xfrm>
            <a:off x="4581963" y="3260340"/>
            <a:ext cx="7846286" cy="4963976"/>
          </a:xfrm>
          <a:prstGeom prst="rect">
            <a:avLst/>
          </a:prstGeom>
        </p:spPr>
      </p:pic>
      <p:pic>
        <p:nvPicPr>
          <p:cNvPr id="4" name="Picture 3">
            <a:extLst>
              <a:ext uri="{FF2B5EF4-FFF2-40B4-BE49-F238E27FC236}">
                <a16:creationId xmlns:a16="http://schemas.microsoft.com/office/drawing/2014/main" id="{9D70D9AC-B613-48D8-ADE6-A707D1F72723}"/>
              </a:ext>
            </a:extLst>
          </p:cNvPr>
          <p:cNvPicPr>
            <a:picLocks noChangeAspect="1"/>
          </p:cNvPicPr>
          <p:nvPr/>
        </p:nvPicPr>
        <p:blipFill>
          <a:blip r:embed="rId3"/>
          <a:stretch>
            <a:fillRect/>
          </a:stretch>
        </p:blipFill>
        <p:spPr>
          <a:xfrm>
            <a:off x="856089" y="8559234"/>
            <a:ext cx="16155284" cy="3414938"/>
          </a:xfrm>
          <a:prstGeom prst="rect">
            <a:avLst/>
          </a:prstGeom>
        </p:spPr>
      </p:pic>
    </p:spTree>
    <p:extLst>
      <p:ext uri="{BB962C8B-B14F-4D97-AF65-F5344CB8AC3E}">
        <p14:creationId xmlns:p14="http://schemas.microsoft.com/office/powerpoint/2010/main" val="349211109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82"/>
          <p:cNvSpPr/>
          <p:nvPr/>
        </p:nvSpPr>
        <p:spPr>
          <a:xfrm flipH="1">
            <a:off x="488829" y="743032"/>
            <a:ext cx="1" cy="2517308"/>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sp>
        <p:nvSpPr>
          <p:cNvPr id="26" name="Shape 83"/>
          <p:cNvSpPr/>
          <p:nvPr/>
        </p:nvSpPr>
        <p:spPr>
          <a:xfrm>
            <a:off x="1295162" y="1186755"/>
            <a:ext cx="2909193" cy="265457"/>
          </a:xfrm>
          <a:prstGeom prst="rect">
            <a:avLst/>
          </a:prstGeom>
          <a:ln w="3175">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lvl1pPr algn="l">
              <a:defRPr sz="1800" cap="all" spc="360">
                <a:latin typeface="+mn-lt"/>
                <a:ea typeface="+mn-ea"/>
                <a:cs typeface="+mn-cs"/>
                <a:sym typeface="Montserrat-Regular"/>
              </a:defRPr>
            </a:lvl1pPr>
          </a:lstStyle>
          <a:p>
            <a:r>
              <a:rPr lang="vi-VN" sz="1350"/>
              <a:t>Digit reconigtion</a:t>
            </a:r>
            <a:endParaRPr sz="1350"/>
          </a:p>
        </p:txBody>
      </p:sp>
      <p:sp>
        <p:nvSpPr>
          <p:cNvPr id="27" name="Shape 84"/>
          <p:cNvSpPr/>
          <p:nvPr/>
        </p:nvSpPr>
        <p:spPr>
          <a:xfrm>
            <a:off x="1329670" y="1741828"/>
            <a:ext cx="14350872" cy="2376632"/>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vi-VN" sz="6000">
                <a:solidFill>
                  <a:srgbClr val="FFC000"/>
                </a:solidFill>
              </a:rPr>
              <a:t>KẾT QUẢ THỰC NGHIỆM</a:t>
            </a:r>
            <a:endParaRPr sz="6000">
              <a:solidFill>
                <a:srgbClr val="FFC000"/>
              </a:solidFill>
            </a:endParaRPr>
          </a:p>
        </p:txBody>
      </p:sp>
      <p:pic>
        <p:nvPicPr>
          <p:cNvPr id="5" name="Picture 4">
            <a:extLst>
              <a:ext uri="{FF2B5EF4-FFF2-40B4-BE49-F238E27FC236}">
                <a16:creationId xmlns:a16="http://schemas.microsoft.com/office/drawing/2014/main" id="{A1F0EB52-3500-49EB-A793-5C6EDB59B808}"/>
              </a:ext>
            </a:extLst>
          </p:cNvPr>
          <p:cNvPicPr>
            <a:picLocks noChangeAspect="1"/>
          </p:cNvPicPr>
          <p:nvPr/>
        </p:nvPicPr>
        <p:blipFill>
          <a:blip r:embed="rId2"/>
          <a:stretch>
            <a:fillRect/>
          </a:stretch>
        </p:blipFill>
        <p:spPr>
          <a:xfrm>
            <a:off x="6388814" y="3947010"/>
            <a:ext cx="5510372" cy="3486154"/>
          </a:xfrm>
          <a:prstGeom prst="rect">
            <a:avLst/>
          </a:prstGeom>
        </p:spPr>
      </p:pic>
      <p:pic>
        <p:nvPicPr>
          <p:cNvPr id="9" name="Picture 8">
            <a:extLst>
              <a:ext uri="{FF2B5EF4-FFF2-40B4-BE49-F238E27FC236}">
                <a16:creationId xmlns:a16="http://schemas.microsoft.com/office/drawing/2014/main" id="{175767DB-47D6-41CF-A884-4432E032AE9D}"/>
              </a:ext>
            </a:extLst>
          </p:cNvPr>
          <p:cNvPicPr>
            <a:picLocks noChangeAspect="1"/>
          </p:cNvPicPr>
          <p:nvPr/>
        </p:nvPicPr>
        <p:blipFill>
          <a:blip r:embed="rId3"/>
          <a:stretch>
            <a:fillRect/>
          </a:stretch>
        </p:blipFill>
        <p:spPr>
          <a:xfrm>
            <a:off x="488830" y="7723820"/>
            <a:ext cx="17318544" cy="3829052"/>
          </a:xfrm>
          <a:prstGeom prst="rect">
            <a:avLst/>
          </a:prstGeom>
        </p:spPr>
      </p:pic>
    </p:spTree>
    <p:extLst>
      <p:ext uri="{BB962C8B-B14F-4D97-AF65-F5344CB8AC3E}">
        <p14:creationId xmlns:p14="http://schemas.microsoft.com/office/powerpoint/2010/main" val="140356820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82"/>
          <p:cNvSpPr/>
          <p:nvPr/>
        </p:nvSpPr>
        <p:spPr>
          <a:xfrm flipH="1">
            <a:off x="488829" y="743032"/>
            <a:ext cx="1" cy="2517308"/>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sp>
        <p:nvSpPr>
          <p:cNvPr id="26" name="Shape 83"/>
          <p:cNvSpPr/>
          <p:nvPr/>
        </p:nvSpPr>
        <p:spPr>
          <a:xfrm>
            <a:off x="1295162" y="1186755"/>
            <a:ext cx="2909193" cy="265457"/>
          </a:xfrm>
          <a:prstGeom prst="rect">
            <a:avLst/>
          </a:prstGeom>
          <a:ln w="3175">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lvl1pPr algn="l">
              <a:defRPr sz="1800" cap="all" spc="360">
                <a:latin typeface="+mn-lt"/>
                <a:ea typeface="+mn-ea"/>
                <a:cs typeface="+mn-cs"/>
                <a:sym typeface="Montserrat-Regular"/>
              </a:defRPr>
            </a:lvl1pPr>
          </a:lstStyle>
          <a:p>
            <a:r>
              <a:rPr lang="vi-VN" sz="1350"/>
              <a:t>Digit reconigtion</a:t>
            </a:r>
            <a:endParaRPr sz="1350"/>
          </a:p>
        </p:txBody>
      </p:sp>
      <p:sp>
        <p:nvSpPr>
          <p:cNvPr id="27" name="Shape 84"/>
          <p:cNvSpPr/>
          <p:nvPr/>
        </p:nvSpPr>
        <p:spPr>
          <a:xfrm>
            <a:off x="1329670" y="1741828"/>
            <a:ext cx="14350872" cy="2376632"/>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vi-VN" sz="6000">
                <a:solidFill>
                  <a:srgbClr val="FFC000"/>
                </a:solidFill>
              </a:rPr>
              <a:t>KẾT LUẬN VÀ PHÁT TRIỂN</a:t>
            </a:r>
            <a:endParaRPr sz="6000">
              <a:solidFill>
                <a:srgbClr val="FFC000"/>
              </a:solidFill>
            </a:endParaRPr>
          </a:p>
        </p:txBody>
      </p:sp>
      <p:pic>
        <p:nvPicPr>
          <p:cNvPr id="11266" name="Picture 2" descr="Kết quả hình ảnh cho Chars74k">
            <a:extLst>
              <a:ext uri="{FF2B5EF4-FFF2-40B4-BE49-F238E27FC236}">
                <a16:creationId xmlns:a16="http://schemas.microsoft.com/office/drawing/2014/main" id="{44B847D5-F1B8-4ABE-AC59-F05D6CD196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830" y="3912570"/>
            <a:ext cx="8877489" cy="654588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Kết quả hình ảnh cho fashion mnist">
            <a:extLst>
              <a:ext uri="{FF2B5EF4-FFF2-40B4-BE49-F238E27FC236}">
                <a16:creationId xmlns:a16="http://schemas.microsoft.com/office/drawing/2014/main" id="{674E8F37-BEE2-4F23-888E-B5C03FEE51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7580" y="3432660"/>
            <a:ext cx="7711590" cy="7711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86984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82"/>
          <p:cNvSpPr/>
          <p:nvPr/>
        </p:nvSpPr>
        <p:spPr>
          <a:xfrm flipH="1">
            <a:off x="488829" y="743032"/>
            <a:ext cx="1" cy="2517308"/>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sp>
        <p:nvSpPr>
          <p:cNvPr id="26" name="Shape 83"/>
          <p:cNvSpPr/>
          <p:nvPr/>
        </p:nvSpPr>
        <p:spPr>
          <a:xfrm>
            <a:off x="1295162" y="1186755"/>
            <a:ext cx="2909193" cy="265457"/>
          </a:xfrm>
          <a:prstGeom prst="rect">
            <a:avLst/>
          </a:prstGeom>
          <a:ln w="3175">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lvl1pPr algn="l">
              <a:defRPr sz="1800" cap="all" spc="360">
                <a:latin typeface="+mn-lt"/>
                <a:ea typeface="+mn-ea"/>
                <a:cs typeface="+mn-cs"/>
                <a:sym typeface="Montserrat-Regular"/>
              </a:defRPr>
            </a:lvl1pPr>
          </a:lstStyle>
          <a:p>
            <a:r>
              <a:rPr lang="vi-VN" sz="1350"/>
              <a:t>Digit reconigtion</a:t>
            </a:r>
            <a:endParaRPr sz="1350"/>
          </a:p>
        </p:txBody>
      </p:sp>
      <p:sp>
        <p:nvSpPr>
          <p:cNvPr id="27" name="Shape 84"/>
          <p:cNvSpPr/>
          <p:nvPr/>
        </p:nvSpPr>
        <p:spPr>
          <a:xfrm>
            <a:off x="1329670" y="1741828"/>
            <a:ext cx="14350872" cy="2376632"/>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vi-VN" sz="6000" dirty="0">
                <a:solidFill>
                  <a:srgbClr val="FFC000"/>
                </a:solidFill>
              </a:rPr>
              <a:t>TÀI LIỆU THAM KHẢO</a:t>
            </a:r>
            <a:endParaRPr sz="6000" dirty="0">
              <a:solidFill>
                <a:srgbClr val="FFC000"/>
              </a:solidFill>
            </a:endParaRPr>
          </a:p>
        </p:txBody>
      </p:sp>
      <p:sp>
        <p:nvSpPr>
          <p:cNvPr id="2" name="TextBox 1">
            <a:extLst>
              <a:ext uri="{FF2B5EF4-FFF2-40B4-BE49-F238E27FC236}">
                <a16:creationId xmlns:a16="http://schemas.microsoft.com/office/drawing/2014/main" id="{9CC71FE8-28BD-4462-8F19-20346DF585BE}"/>
              </a:ext>
            </a:extLst>
          </p:cNvPr>
          <p:cNvSpPr txBox="1"/>
          <p:nvPr/>
        </p:nvSpPr>
        <p:spPr>
          <a:xfrm>
            <a:off x="1295162" y="3564462"/>
            <a:ext cx="15765446" cy="807913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457200" indent="-457200" algn="l">
              <a:buFont typeface="Wingdings" panose="05000000000000000000" pitchFamily="2" charset="2"/>
              <a:buChar char="§"/>
            </a:pPr>
            <a:r>
              <a:rPr lang="en-US" sz="4000" dirty="0">
                <a:solidFill>
                  <a:srgbClr val="FFFF00"/>
                </a:solidFill>
                <a:latin typeface="Roboto" panose="02000000000000000000" pitchFamily="2" charset="0"/>
                <a:ea typeface="Roboto" panose="02000000000000000000" pitchFamily="2" charset="0"/>
              </a:rPr>
              <a:t>Recognizing Handwritten Digits and Characters Vishnu </a:t>
            </a:r>
            <a:r>
              <a:rPr lang="en-US" sz="4000" dirty="0" err="1">
                <a:solidFill>
                  <a:srgbClr val="FFFF00"/>
                </a:solidFill>
                <a:latin typeface="Roboto" panose="02000000000000000000" pitchFamily="2" charset="0"/>
                <a:ea typeface="Roboto" panose="02000000000000000000" pitchFamily="2" charset="0"/>
              </a:rPr>
              <a:t>Sundaresan</a:t>
            </a:r>
            <a:r>
              <a:rPr lang="en-US" sz="4000" dirty="0">
                <a:solidFill>
                  <a:srgbClr val="FFFF00"/>
                </a:solidFill>
                <a:latin typeface="Roboto" panose="02000000000000000000" pitchFamily="2" charset="0"/>
                <a:ea typeface="Roboto" panose="02000000000000000000" pitchFamily="2" charset="0"/>
              </a:rPr>
              <a:t> Stanford University vishnu@stanford.edu Jasper Lin Stanford University jasperlin@stanford.edu]</a:t>
            </a:r>
          </a:p>
          <a:p>
            <a:pPr marL="457200" indent="-457200" algn="l">
              <a:buFont typeface="Wingdings" panose="05000000000000000000" pitchFamily="2" charset="2"/>
              <a:buChar char="§"/>
            </a:pPr>
            <a:r>
              <a:rPr lang="en-US" sz="4000" dirty="0">
                <a:solidFill>
                  <a:srgbClr val="FFFF00"/>
                </a:solidFill>
                <a:latin typeface="Roboto" panose="02000000000000000000" pitchFamily="2" charset="0"/>
                <a:ea typeface="Roboto" panose="02000000000000000000" pitchFamily="2" charset="0"/>
              </a:rPr>
              <a:t>CHAPTER 1. Using neural nets to recognize handwritten digits By Michael Nielsen</a:t>
            </a:r>
          </a:p>
          <a:p>
            <a:pPr marL="457200" indent="-457200" algn="l">
              <a:buFont typeface="Wingdings" panose="05000000000000000000" pitchFamily="2" charset="2"/>
              <a:buChar char="§"/>
            </a:pPr>
            <a:r>
              <a:rPr lang="en-US" sz="4000" dirty="0">
                <a:solidFill>
                  <a:srgbClr val="FFFF00"/>
                </a:solidFill>
                <a:latin typeface="Roboto" panose="02000000000000000000" pitchFamily="2" charset="0"/>
                <a:ea typeface="Roboto" panose="02000000000000000000" pitchFamily="2" charset="0"/>
              </a:rPr>
              <a:t>ImageNet Classification with Deep Convolutional Neural Networks</a:t>
            </a:r>
          </a:p>
          <a:p>
            <a:pPr marL="457200" indent="-457200" algn="l">
              <a:buFont typeface="Wingdings" panose="05000000000000000000" pitchFamily="2" charset="2"/>
              <a:buChar char="§"/>
            </a:pPr>
            <a:r>
              <a:rPr lang="en-US" sz="4000" dirty="0">
                <a:solidFill>
                  <a:srgbClr val="FFFF00"/>
                </a:solidFill>
                <a:latin typeface="Roboto" panose="02000000000000000000" pitchFamily="2" charset="0"/>
                <a:ea typeface="Roboto" panose="02000000000000000000" pitchFamily="2" charset="0"/>
              </a:rPr>
              <a:t>Convolutional Neural Network Committees for Handwritten Character Classification</a:t>
            </a:r>
          </a:p>
          <a:p>
            <a:pPr marL="457200" indent="-457200" algn="l">
              <a:buFont typeface="Wingdings" panose="05000000000000000000" pitchFamily="2" charset="2"/>
              <a:buChar char="§"/>
            </a:pPr>
            <a:r>
              <a:rPr lang="en-US" sz="4000" dirty="0">
                <a:solidFill>
                  <a:srgbClr val="FFFF00"/>
                </a:solidFill>
                <a:latin typeface="Roboto" panose="02000000000000000000" pitchFamily="2" charset="0"/>
                <a:ea typeface="Roboto" panose="02000000000000000000" pitchFamily="2" charset="0"/>
              </a:rPr>
              <a:t>Convolutional Networks for Images, Speech, and Time-Series</a:t>
            </a:r>
          </a:p>
          <a:p>
            <a:pPr marL="457200" indent="-457200" algn="l">
              <a:buFont typeface="Wingdings" panose="05000000000000000000" pitchFamily="2" charset="2"/>
              <a:buChar char="§"/>
            </a:pPr>
            <a:r>
              <a:rPr lang="en-US" sz="4000" dirty="0">
                <a:solidFill>
                  <a:srgbClr val="FFFF00"/>
                </a:solidFill>
                <a:latin typeface="Roboto" panose="02000000000000000000" pitchFamily="2" charset="0"/>
                <a:ea typeface="Roboto" panose="02000000000000000000" pitchFamily="2" charset="0"/>
              </a:rPr>
              <a:t>CONVOLUTIONAL NEURAL NETWORK</a:t>
            </a:r>
          </a:p>
          <a:p>
            <a:pPr marL="457200" indent="-457200" algn="l">
              <a:buFont typeface="Wingdings" panose="05000000000000000000" pitchFamily="2" charset="2"/>
              <a:buChar char="§"/>
            </a:pPr>
            <a:r>
              <a:rPr lang="en-US" sz="4000" dirty="0">
                <a:solidFill>
                  <a:srgbClr val="FFFF00"/>
                </a:solidFill>
                <a:latin typeface="Roboto" panose="02000000000000000000" pitchFamily="2" charset="0"/>
                <a:ea typeface="Roboto" panose="02000000000000000000" pitchFamily="2" charset="0"/>
              </a:rPr>
              <a:t>A Quick Introduction to Neural Networks</a:t>
            </a:r>
          </a:p>
          <a:p>
            <a:pPr marL="457200" indent="-457200" algn="l">
              <a:buFont typeface="Wingdings" panose="05000000000000000000" pitchFamily="2" charset="2"/>
              <a:buChar char="§"/>
            </a:pPr>
            <a:r>
              <a:rPr lang="en-US" sz="4000" dirty="0">
                <a:solidFill>
                  <a:srgbClr val="FFFF00"/>
                </a:solidFill>
                <a:latin typeface="Roboto" panose="02000000000000000000" pitchFamily="2" charset="0"/>
                <a:ea typeface="Roboto" panose="02000000000000000000" pitchFamily="2" charset="0"/>
              </a:rPr>
              <a:t>An Intuitive Explanation of Convolutional Neural Networks</a:t>
            </a:r>
          </a:p>
          <a:p>
            <a:pPr marL="0" marR="0" indent="0" algn="l" defTabSz="825500" rtl="0" fontAlgn="auto" latinLnBrk="0" hangingPunct="0">
              <a:lnSpc>
                <a:spcPct val="100000"/>
              </a:lnSpc>
              <a:spcBef>
                <a:spcPts val="0"/>
              </a:spcBef>
              <a:spcAft>
                <a:spcPts val="0"/>
              </a:spcAft>
              <a:buClrTx/>
              <a:buSzTx/>
              <a:buFontTx/>
              <a:buNone/>
              <a:tabLst/>
            </a:pPr>
            <a:endParaRPr kumimoji="0" lang="en-US" sz="4000" b="0" i="0" strike="noStrike" cap="none" spc="0" normalizeH="0" baseline="0" dirty="0">
              <a:ln>
                <a:noFill/>
              </a:ln>
              <a:solidFill>
                <a:srgbClr val="A6A7AC"/>
              </a:solidFill>
              <a:effectLst/>
              <a:uFillTx/>
              <a:latin typeface="Roboto" panose="02000000000000000000" pitchFamily="2" charset="0"/>
              <a:ea typeface="Roboto" panose="02000000000000000000" pitchFamily="2" charset="0"/>
              <a:sym typeface="PT Sans"/>
            </a:endParaRPr>
          </a:p>
        </p:txBody>
      </p:sp>
    </p:spTree>
    <p:extLst>
      <p:ext uri="{BB962C8B-B14F-4D97-AF65-F5344CB8AC3E}">
        <p14:creationId xmlns:p14="http://schemas.microsoft.com/office/powerpoint/2010/main" val="360626306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sldNum" sz="quarter" idx="2"/>
          </p:nvPr>
        </p:nvSpPr>
        <p:spPr>
          <a:xfrm>
            <a:off x="17505314" y="762696"/>
            <a:ext cx="455930" cy="30777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4</a:t>
            </a:fld>
            <a:endParaRPr/>
          </a:p>
        </p:txBody>
      </p:sp>
      <p:sp>
        <p:nvSpPr>
          <p:cNvPr id="82" name="Shape 82"/>
          <p:cNvSpPr/>
          <p:nvPr/>
        </p:nvSpPr>
        <p:spPr>
          <a:xfrm flipH="1">
            <a:off x="783798" y="1446613"/>
            <a:ext cx="1" cy="3996014"/>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sp>
        <p:nvSpPr>
          <p:cNvPr id="83" name="Shape 83"/>
          <p:cNvSpPr/>
          <p:nvPr/>
        </p:nvSpPr>
        <p:spPr>
          <a:xfrm>
            <a:off x="1590129" y="1540242"/>
            <a:ext cx="2909193" cy="265457"/>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chor="ctr">
            <a:spAutoFit/>
          </a:bodyPr>
          <a:lstStyle>
            <a:lvl1pPr algn="l">
              <a:defRPr sz="1800" cap="all" spc="360">
                <a:latin typeface="+mn-lt"/>
                <a:ea typeface="+mn-ea"/>
                <a:cs typeface="+mn-cs"/>
                <a:sym typeface="Montserrat-Regular"/>
              </a:defRPr>
            </a:lvl1pPr>
          </a:lstStyle>
          <a:p>
            <a:r>
              <a:rPr lang="vi-VN" sz="1350"/>
              <a:t>Digit reconigtion</a:t>
            </a:r>
            <a:endParaRPr sz="1350"/>
          </a:p>
        </p:txBody>
      </p:sp>
      <p:sp>
        <p:nvSpPr>
          <p:cNvPr id="84" name="Shape 84"/>
          <p:cNvSpPr/>
          <p:nvPr/>
        </p:nvSpPr>
        <p:spPr>
          <a:xfrm>
            <a:off x="1581855" y="1979838"/>
            <a:ext cx="6824755" cy="1000274"/>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sz="6000">
                <a:solidFill>
                  <a:srgbClr val="FFC000"/>
                </a:solidFill>
              </a:rPr>
              <a:t>Related Works</a:t>
            </a:r>
            <a:endParaRPr sz="6000">
              <a:solidFill>
                <a:srgbClr val="FFC000"/>
              </a:solidFill>
            </a:endParaRPr>
          </a:p>
        </p:txBody>
      </p:sp>
      <p:sp>
        <p:nvSpPr>
          <p:cNvPr id="2" name="Rectangle 1">
            <a:extLst>
              <a:ext uri="{FF2B5EF4-FFF2-40B4-BE49-F238E27FC236}">
                <a16:creationId xmlns:a16="http://schemas.microsoft.com/office/drawing/2014/main" id="{7365ED27-FA42-49A1-8237-E0AE56D85021}"/>
              </a:ext>
            </a:extLst>
          </p:cNvPr>
          <p:cNvSpPr/>
          <p:nvPr/>
        </p:nvSpPr>
        <p:spPr>
          <a:xfrm>
            <a:off x="4697391" y="3557935"/>
            <a:ext cx="8893218" cy="1000274"/>
          </a:xfrm>
          <a:prstGeom prst="rect">
            <a:avLst/>
          </a:prstGeom>
          <a:solidFill>
            <a:schemeClr val="tx2">
              <a:lumMod val="25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6000" b="1" dirty="0">
                <a:solidFill>
                  <a:srgbClr val="FFC000"/>
                </a:solidFill>
                <a:latin typeface="Montserrat-SemiBold"/>
                <a:sym typeface="Helvetica Light"/>
              </a:rPr>
              <a:t>SUPERVISED LEARNING</a:t>
            </a:r>
          </a:p>
        </p:txBody>
      </p:sp>
      <p:pic>
        <p:nvPicPr>
          <p:cNvPr id="2050" name="Picture 2" descr="Hình ảnh có liên quan">
            <a:extLst>
              <a:ext uri="{FF2B5EF4-FFF2-40B4-BE49-F238E27FC236}">
                <a16:creationId xmlns:a16="http://schemas.microsoft.com/office/drawing/2014/main" id="{D5200384-0A7D-4BEF-B781-A795FF8A53F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447233" y="4846108"/>
            <a:ext cx="7805756" cy="58543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ết quả hình ảnh cho Linear Classifiers">
            <a:extLst>
              <a:ext uri="{FF2B5EF4-FFF2-40B4-BE49-F238E27FC236}">
                <a16:creationId xmlns:a16="http://schemas.microsoft.com/office/drawing/2014/main" id="{D5E22283-047B-4449-B355-3AF2F9E5FB0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702171" y="4846108"/>
            <a:ext cx="5990439" cy="58980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01CC87D-8388-4BB7-A67D-D8D7247215E5}"/>
              </a:ext>
            </a:extLst>
          </p:cNvPr>
          <p:cNvSpPr txBox="1"/>
          <p:nvPr/>
        </p:nvSpPr>
        <p:spPr>
          <a:xfrm>
            <a:off x="1285012" y="11332631"/>
            <a:ext cx="7121598" cy="10618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a:r>
              <a:rPr lang="en-US" sz="3200" dirty="0">
                <a:solidFill>
                  <a:srgbClr val="FFFF00"/>
                </a:solidFill>
              </a:rPr>
              <a:t>88.03% on training set and 88.69% on testing set</a:t>
            </a:r>
          </a:p>
        </p:txBody>
      </p:sp>
      <p:sp>
        <p:nvSpPr>
          <p:cNvPr id="24" name="TextBox 23">
            <a:extLst>
              <a:ext uri="{FF2B5EF4-FFF2-40B4-BE49-F238E27FC236}">
                <a16:creationId xmlns:a16="http://schemas.microsoft.com/office/drawing/2014/main" id="{8B5127EC-9151-4DD9-91F8-C3BE7D28A86E}"/>
              </a:ext>
            </a:extLst>
          </p:cNvPr>
          <p:cNvSpPr txBox="1"/>
          <p:nvPr/>
        </p:nvSpPr>
        <p:spPr>
          <a:xfrm>
            <a:off x="9447233" y="11296169"/>
            <a:ext cx="7805756" cy="10618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a:r>
              <a:rPr lang="en-US" sz="3200" dirty="0">
                <a:solidFill>
                  <a:srgbClr val="FFFF00"/>
                </a:solidFill>
              </a:rPr>
              <a:t>93,73% on training set and 93,28% on testing set</a:t>
            </a:r>
          </a:p>
        </p:txBody>
      </p:sp>
      <p:sp>
        <p:nvSpPr>
          <p:cNvPr id="5" name="TextBox 4">
            <a:extLst>
              <a:ext uri="{FF2B5EF4-FFF2-40B4-BE49-F238E27FC236}">
                <a16:creationId xmlns:a16="http://schemas.microsoft.com/office/drawing/2014/main" id="{4A17791B-318B-42BA-9ED3-90387325C0E5}"/>
              </a:ext>
            </a:extLst>
          </p:cNvPr>
          <p:cNvSpPr txBox="1"/>
          <p:nvPr/>
        </p:nvSpPr>
        <p:spPr>
          <a:xfrm>
            <a:off x="2691233" y="10742173"/>
            <a:ext cx="4012317" cy="692497"/>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r>
              <a:rPr lang="en-US" sz="4000" dirty="0">
                <a:solidFill>
                  <a:srgbClr val="FFFF00"/>
                </a:solidFill>
              </a:rPr>
              <a:t>Linear Classifiers</a:t>
            </a:r>
          </a:p>
        </p:txBody>
      </p:sp>
      <p:sp>
        <p:nvSpPr>
          <p:cNvPr id="6" name="TextBox 5">
            <a:extLst>
              <a:ext uri="{FF2B5EF4-FFF2-40B4-BE49-F238E27FC236}">
                <a16:creationId xmlns:a16="http://schemas.microsoft.com/office/drawing/2014/main" id="{0D1D4595-9FE8-458A-AD69-1D7DE50CA529}"/>
              </a:ext>
            </a:extLst>
          </p:cNvPr>
          <p:cNvSpPr txBox="1"/>
          <p:nvPr/>
        </p:nvSpPr>
        <p:spPr>
          <a:xfrm>
            <a:off x="11044191" y="10742172"/>
            <a:ext cx="4611840" cy="692497"/>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r>
              <a:rPr lang="en-US" sz="4000" dirty="0">
                <a:solidFill>
                  <a:srgbClr val="FFFF00"/>
                </a:solidFill>
              </a:rPr>
              <a:t>K-Nearest Neighbor</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barn(inVertical)">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animEffect transition="in" filter="barn(inVertical)">
                                      <p:cBhvr>
                                        <p:cTn id="27" dur="500"/>
                                        <p:tgtEl>
                                          <p:spTgt spid="205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Vertic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24">
                                            <p:txEl>
                                              <p:pRg st="0" end="0"/>
                                            </p:txEl>
                                          </p:spTgt>
                                        </p:tgtEl>
                                        <p:attrNameLst>
                                          <p:attrName>style.visibility</p:attrName>
                                        </p:attrNameLst>
                                      </p:cBhvr>
                                      <p:to>
                                        <p:strVal val="visible"/>
                                      </p:to>
                                    </p:set>
                                    <p:animEffect transition="in" filter="barn(inVertical)">
                                      <p:cBhvr>
                                        <p:cTn id="37"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sldNum" sz="quarter" idx="2"/>
          </p:nvPr>
        </p:nvSpPr>
        <p:spPr>
          <a:xfrm>
            <a:off x="17505314" y="762696"/>
            <a:ext cx="455930" cy="30777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5</a:t>
            </a:fld>
            <a:endParaRPr/>
          </a:p>
        </p:txBody>
      </p:sp>
      <p:sp>
        <p:nvSpPr>
          <p:cNvPr id="82" name="Shape 82"/>
          <p:cNvSpPr/>
          <p:nvPr/>
        </p:nvSpPr>
        <p:spPr>
          <a:xfrm flipH="1">
            <a:off x="783798" y="1446613"/>
            <a:ext cx="1" cy="3996014"/>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sp>
        <p:nvSpPr>
          <p:cNvPr id="83" name="Shape 83"/>
          <p:cNvSpPr/>
          <p:nvPr/>
        </p:nvSpPr>
        <p:spPr>
          <a:xfrm>
            <a:off x="1573581" y="1446613"/>
            <a:ext cx="2909193" cy="265457"/>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chor="ctr">
            <a:spAutoFit/>
          </a:bodyPr>
          <a:lstStyle>
            <a:lvl1pPr algn="l">
              <a:defRPr sz="1800" cap="all" spc="360">
                <a:latin typeface="+mn-lt"/>
                <a:ea typeface="+mn-ea"/>
                <a:cs typeface="+mn-cs"/>
                <a:sym typeface="Montserrat-Regular"/>
              </a:defRPr>
            </a:lvl1pPr>
          </a:lstStyle>
          <a:p>
            <a:r>
              <a:rPr lang="vi-VN" sz="1350"/>
              <a:t>Digit reconigtion</a:t>
            </a:r>
            <a:endParaRPr sz="1350"/>
          </a:p>
        </p:txBody>
      </p:sp>
      <p:sp>
        <p:nvSpPr>
          <p:cNvPr id="84" name="Shape 84"/>
          <p:cNvSpPr/>
          <p:nvPr/>
        </p:nvSpPr>
        <p:spPr>
          <a:xfrm>
            <a:off x="1565307" y="1886209"/>
            <a:ext cx="6824755" cy="944105"/>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vi-VN" sz="6000">
                <a:solidFill>
                  <a:srgbClr val="FFC000"/>
                </a:solidFill>
              </a:rPr>
              <a:t>METHOD</a:t>
            </a:r>
            <a:endParaRPr sz="6000">
              <a:solidFill>
                <a:srgbClr val="FFC000"/>
              </a:solidFill>
            </a:endParaRPr>
          </a:p>
        </p:txBody>
      </p:sp>
      <p:grpSp>
        <p:nvGrpSpPr>
          <p:cNvPr id="89" name="Group 89"/>
          <p:cNvGrpSpPr/>
          <p:nvPr/>
        </p:nvGrpSpPr>
        <p:grpSpPr>
          <a:xfrm>
            <a:off x="6468372" y="4641706"/>
            <a:ext cx="5351256" cy="621065"/>
            <a:chOff x="0" y="0"/>
            <a:chExt cx="7135009" cy="828086"/>
          </a:xfrm>
        </p:grpSpPr>
        <p:sp>
          <p:nvSpPr>
            <p:cNvPr id="86" name="Shape 86"/>
            <p:cNvSpPr/>
            <p:nvPr/>
          </p:nvSpPr>
          <p:spPr>
            <a:xfrm>
              <a:off x="0" y="0"/>
              <a:ext cx="828086" cy="828086"/>
            </a:xfrm>
            <a:prstGeom prst="ellipse">
              <a:avLst/>
            </a:prstGeom>
            <a:solidFill>
              <a:srgbClr val="F56C2E"/>
            </a:solidFill>
            <a:ln w="3175" cap="flat">
              <a:noFill/>
              <a:miter lim="400000"/>
            </a:ln>
            <a:effectLst/>
          </p:spPr>
          <p:txBody>
            <a:bodyPr wrap="square" lIns="28575" tIns="28575" rIns="28575" bIns="28575" numCol="1" anchor="ctr">
              <a:noAutofit/>
            </a:bodyPr>
            <a:lstStyle/>
            <a:p>
              <a:pPr algn="ctr">
                <a:defRPr sz="3000">
                  <a:solidFill>
                    <a:srgbClr val="FFFFFF"/>
                  </a:solidFill>
                  <a:latin typeface="Helvetica Light"/>
                  <a:ea typeface="Helvetica Light"/>
                  <a:cs typeface="Helvetica Light"/>
                  <a:sym typeface="Helvetica Light"/>
                </a:defRPr>
              </a:pPr>
              <a:endParaRPr sz="2250"/>
            </a:p>
          </p:txBody>
        </p:sp>
        <p:sp>
          <p:nvSpPr>
            <p:cNvPr id="87" name="Shape 87"/>
            <p:cNvSpPr/>
            <p:nvPr/>
          </p:nvSpPr>
          <p:spPr>
            <a:xfrm>
              <a:off x="275856" y="214033"/>
              <a:ext cx="301773" cy="349219"/>
            </a:xfrm>
            <a:custGeom>
              <a:avLst/>
              <a:gdLst/>
              <a:ahLst/>
              <a:cxnLst>
                <a:cxn ang="0">
                  <a:pos x="wd2" y="hd2"/>
                </a:cxn>
                <a:cxn ang="5400000">
                  <a:pos x="wd2" y="hd2"/>
                </a:cxn>
                <a:cxn ang="10800000">
                  <a:pos x="wd2" y="hd2"/>
                </a:cxn>
                <a:cxn ang="16200000">
                  <a:pos x="wd2" y="hd2"/>
                </a:cxn>
              </a:cxnLst>
              <a:rect l="0" t="0" r="r" b="b"/>
              <a:pathLst>
                <a:path w="21600" h="21600" extrusionOk="0">
                  <a:moveTo>
                    <a:pt x="14497" y="0"/>
                  </a:moveTo>
                  <a:lnTo>
                    <a:pt x="7103" y="0"/>
                  </a:lnTo>
                  <a:lnTo>
                    <a:pt x="7103" y="1998"/>
                  </a:lnTo>
                  <a:lnTo>
                    <a:pt x="14497" y="1998"/>
                  </a:lnTo>
                  <a:lnTo>
                    <a:pt x="14497" y="0"/>
                  </a:lnTo>
                  <a:close/>
                  <a:moveTo>
                    <a:pt x="9664" y="13484"/>
                  </a:moveTo>
                  <a:lnTo>
                    <a:pt x="11936" y="13484"/>
                  </a:lnTo>
                  <a:lnTo>
                    <a:pt x="11936" y="7117"/>
                  </a:lnTo>
                  <a:lnTo>
                    <a:pt x="9664" y="7117"/>
                  </a:lnTo>
                  <a:lnTo>
                    <a:pt x="9664" y="13484"/>
                  </a:lnTo>
                  <a:close/>
                  <a:moveTo>
                    <a:pt x="19087" y="6534"/>
                  </a:moveTo>
                  <a:lnTo>
                    <a:pt x="20923" y="5161"/>
                  </a:lnTo>
                  <a:cubicBezTo>
                    <a:pt x="20440" y="4578"/>
                    <a:pt x="19764" y="4162"/>
                    <a:pt x="19087" y="3579"/>
                  </a:cubicBezTo>
                  <a:lnTo>
                    <a:pt x="17444" y="5161"/>
                  </a:lnTo>
                  <a:cubicBezTo>
                    <a:pt x="15608" y="3746"/>
                    <a:pt x="13337" y="2955"/>
                    <a:pt x="10776" y="2955"/>
                  </a:cubicBezTo>
                  <a:cubicBezTo>
                    <a:pt x="4832" y="2955"/>
                    <a:pt x="0" y="7034"/>
                    <a:pt x="0" y="12277"/>
                  </a:cubicBezTo>
                  <a:cubicBezTo>
                    <a:pt x="0" y="17521"/>
                    <a:pt x="4832" y="21600"/>
                    <a:pt x="10776" y="21600"/>
                  </a:cubicBezTo>
                  <a:cubicBezTo>
                    <a:pt x="16768" y="21600"/>
                    <a:pt x="21600" y="17646"/>
                    <a:pt x="21600" y="12277"/>
                  </a:cubicBezTo>
                  <a:cubicBezTo>
                    <a:pt x="21600" y="10113"/>
                    <a:pt x="20682" y="8116"/>
                    <a:pt x="19087" y="6534"/>
                  </a:cubicBezTo>
                  <a:close/>
                  <a:moveTo>
                    <a:pt x="10776" y="19602"/>
                  </a:moveTo>
                  <a:cubicBezTo>
                    <a:pt x="5944" y="19602"/>
                    <a:pt x="2271" y="16356"/>
                    <a:pt x="2271" y="12277"/>
                  </a:cubicBezTo>
                  <a:cubicBezTo>
                    <a:pt x="2271" y="8240"/>
                    <a:pt x="6089" y="5161"/>
                    <a:pt x="10776" y="5161"/>
                  </a:cubicBezTo>
                  <a:cubicBezTo>
                    <a:pt x="15511" y="5161"/>
                    <a:pt x="19087" y="8240"/>
                    <a:pt x="19087" y="12277"/>
                  </a:cubicBezTo>
                  <a:cubicBezTo>
                    <a:pt x="19087" y="16356"/>
                    <a:pt x="15415" y="19602"/>
                    <a:pt x="10776" y="19602"/>
                  </a:cubicBezTo>
                  <a:close/>
                </a:path>
              </a:pathLst>
            </a:custGeom>
            <a:solidFill>
              <a:srgbClr val="393941"/>
            </a:solidFill>
            <a:ln w="3175" cap="flat">
              <a:noFill/>
              <a:miter lim="400000"/>
            </a:ln>
            <a:effectLst/>
          </p:spPr>
          <p:txBody>
            <a:bodyPr wrap="square" lIns="34289" tIns="34289" rIns="34289" bIns="34289" numCol="1" anchor="ctr">
              <a:noAutofit/>
            </a:bodyPr>
            <a:lstStyle/>
            <a:p>
              <a:pPr algn="l" defTabSz="685800">
                <a:defRPr sz="1800">
                  <a:solidFill>
                    <a:srgbClr val="000000"/>
                  </a:solidFill>
                  <a:latin typeface="Roboto Regular"/>
                  <a:ea typeface="Roboto Regular"/>
                  <a:cs typeface="Roboto Regular"/>
                  <a:sym typeface="Roboto Regular"/>
                </a:defRPr>
              </a:pPr>
              <a:endParaRPr sz="1350"/>
            </a:p>
          </p:txBody>
        </p:sp>
        <p:sp>
          <p:nvSpPr>
            <p:cNvPr id="88" name="Shape 88"/>
            <p:cNvSpPr/>
            <p:nvPr/>
          </p:nvSpPr>
          <p:spPr>
            <a:xfrm>
              <a:off x="1141915" y="61561"/>
              <a:ext cx="5993094" cy="66787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28575" tIns="28575" rIns="28575" bIns="28575"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vi-VN" sz="3600" dirty="0">
                  <a:solidFill>
                    <a:srgbClr val="FFC000"/>
                  </a:solidFill>
                </a:rPr>
                <a:t>NEURAL NETWORK</a:t>
              </a:r>
              <a:endParaRPr sz="3600" dirty="0">
                <a:solidFill>
                  <a:srgbClr val="FFC000"/>
                </a:solidFill>
              </a:endParaRPr>
            </a:p>
          </p:txBody>
        </p:sp>
      </p:grpSp>
      <p:grpSp>
        <p:nvGrpSpPr>
          <p:cNvPr id="5" name="Group 4">
            <a:extLst>
              <a:ext uri="{FF2B5EF4-FFF2-40B4-BE49-F238E27FC236}">
                <a16:creationId xmlns:a16="http://schemas.microsoft.com/office/drawing/2014/main" id="{183DB89A-E61D-42A6-9E68-0049318B9EFF}"/>
              </a:ext>
            </a:extLst>
          </p:cNvPr>
          <p:cNvGrpSpPr/>
          <p:nvPr/>
        </p:nvGrpSpPr>
        <p:grpSpPr>
          <a:xfrm>
            <a:off x="6468372" y="8417912"/>
            <a:ext cx="4690819" cy="944105"/>
            <a:chOff x="10007311" y="8586855"/>
            <a:chExt cx="4690819" cy="944105"/>
          </a:xfrm>
        </p:grpSpPr>
        <p:sp>
          <p:nvSpPr>
            <p:cNvPr id="97" name="Shape 97"/>
            <p:cNvSpPr/>
            <p:nvPr/>
          </p:nvSpPr>
          <p:spPr>
            <a:xfrm>
              <a:off x="10007311" y="8762282"/>
              <a:ext cx="621065" cy="621065"/>
            </a:xfrm>
            <a:prstGeom prst="ellipse">
              <a:avLst/>
            </a:prstGeom>
            <a:solidFill>
              <a:srgbClr val="F56C2E"/>
            </a:solidFill>
            <a:ln w="3175">
              <a:miter lim="400000"/>
            </a:ln>
          </p:spPr>
          <p:txBody>
            <a:bodyPr lIns="28575" tIns="28575" rIns="28575" bIns="28575" anchor="ctr"/>
            <a:lstStyle/>
            <a:p>
              <a:pPr algn="ctr">
                <a:defRPr sz="3000">
                  <a:solidFill>
                    <a:srgbClr val="FFFFFF"/>
                  </a:solidFill>
                  <a:latin typeface="Helvetica Light"/>
                  <a:ea typeface="Helvetica Light"/>
                  <a:cs typeface="Helvetica Light"/>
                  <a:sym typeface="Helvetica Light"/>
                </a:defRPr>
              </a:pPr>
              <a:endParaRPr sz="2250"/>
            </a:p>
          </p:txBody>
        </p:sp>
        <p:sp>
          <p:nvSpPr>
            <p:cNvPr id="98" name="Shape 98"/>
            <p:cNvSpPr/>
            <p:nvPr/>
          </p:nvSpPr>
          <p:spPr>
            <a:xfrm>
              <a:off x="10863747" y="8586855"/>
              <a:ext cx="3834383" cy="944105"/>
            </a:xfrm>
            <a:prstGeom prst="rect">
              <a:avLst/>
            </a:prstGeom>
            <a:ln w="3175">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vi-VN" sz="3600" dirty="0">
                  <a:solidFill>
                    <a:srgbClr val="FFC000"/>
                  </a:solidFill>
                </a:rPr>
                <a:t>CONVOLUTIONAL </a:t>
              </a:r>
            </a:p>
            <a:p>
              <a:r>
                <a:rPr lang="vi-VN" sz="3600" dirty="0">
                  <a:solidFill>
                    <a:srgbClr val="FFC000"/>
                  </a:solidFill>
                </a:rPr>
                <a:t>N</a:t>
              </a:r>
              <a:r>
                <a:rPr lang="en-US" sz="3600" dirty="0">
                  <a:solidFill>
                    <a:srgbClr val="FFC000"/>
                  </a:solidFill>
                </a:rPr>
                <a:t>EURAL </a:t>
              </a:r>
              <a:r>
                <a:rPr lang="vi-VN" sz="3600" dirty="0">
                  <a:solidFill>
                    <a:srgbClr val="FFC000"/>
                  </a:solidFill>
                </a:rPr>
                <a:t>NETWORK</a:t>
              </a:r>
              <a:endParaRPr sz="3600" dirty="0">
                <a:solidFill>
                  <a:srgbClr val="FFC000"/>
                </a:solidFill>
              </a:endParaRPr>
            </a:p>
          </p:txBody>
        </p:sp>
        <p:sp>
          <p:nvSpPr>
            <p:cNvPr id="99" name="Shape 99"/>
            <p:cNvSpPr/>
            <p:nvPr/>
          </p:nvSpPr>
          <p:spPr>
            <a:xfrm>
              <a:off x="10209296" y="8946338"/>
              <a:ext cx="217095" cy="227168"/>
            </a:xfrm>
            <a:custGeom>
              <a:avLst/>
              <a:gdLst/>
              <a:ahLst/>
              <a:cxnLst>
                <a:cxn ang="0">
                  <a:pos x="wd2" y="hd2"/>
                </a:cxn>
                <a:cxn ang="5400000">
                  <a:pos x="wd2" y="hd2"/>
                </a:cxn>
                <a:cxn ang="10800000">
                  <a:pos x="wd2" y="hd2"/>
                </a:cxn>
                <a:cxn ang="16200000">
                  <a:pos x="wd2" y="hd2"/>
                </a:cxn>
              </a:cxnLst>
              <a:rect l="0" t="0" r="r" b="b"/>
              <a:pathLst>
                <a:path w="21600" h="21600" extrusionOk="0">
                  <a:moveTo>
                    <a:pt x="21600" y="15020"/>
                  </a:moveTo>
                  <a:lnTo>
                    <a:pt x="21600" y="12986"/>
                  </a:lnTo>
                  <a:lnTo>
                    <a:pt x="12524" y="7618"/>
                  </a:lnTo>
                  <a:lnTo>
                    <a:pt x="12524" y="1645"/>
                  </a:lnTo>
                  <a:cubicBezTo>
                    <a:pt x="12524" y="822"/>
                    <a:pt x="11662" y="0"/>
                    <a:pt x="10800" y="0"/>
                  </a:cubicBezTo>
                  <a:cubicBezTo>
                    <a:pt x="9938" y="0"/>
                    <a:pt x="9076" y="822"/>
                    <a:pt x="9076" y="1645"/>
                  </a:cubicBezTo>
                  <a:lnTo>
                    <a:pt x="9076" y="7618"/>
                  </a:lnTo>
                  <a:lnTo>
                    <a:pt x="0" y="12986"/>
                  </a:lnTo>
                  <a:lnTo>
                    <a:pt x="0" y="15020"/>
                  </a:lnTo>
                  <a:lnTo>
                    <a:pt x="9076" y="12337"/>
                  </a:lnTo>
                  <a:lnTo>
                    <a:pt x="9076" y="18310"/>
                  </a:lnTo>
                  <a:lnTo>
                    <a:pt x="6897" y="19955"/>
                  </a:lnTo>
                  <a:lnTo>
                    <a:pt x="6897" y="21600"/>
                  </a:lnTo>
                  <a:lnTo>
                    <a:pt x="10800" y="20604"/>
                  </a:lnTo>
                  <a:lnTo>
                    <a:pt x="14657" y="21600"/>
                  </a:lnTo>
                  <a:lnTo>
                    <a:pt x="14657" y="19955"/>
                  </a:lnTo>
                  <a:lnTo>
                    <a:pt x="12524" y="18310"/>
                  </a:lnTo>
                  <a:lnTo>
                    <a:pt x="12524" y="12337"/>
                  </a:lnTo>
                  <a:lnTo>
                    <a:pt x="21600" y="15020"/>
                  </a:lnTo>
                </a:path>
              </a:pathLst>
            </a:custGeom>
            <a:solidFill>
              <a:srgbClr val="393941"/>
            </a:solidFill>
            <a:ln w="3175">
              <a:miter lim="400000"/>
            </a:ln>
          </p:spPr>
          <p:txBody>
            <a:bodyPr lIns="34289" rIns="34289" anchor="ctr"/>
            <a:lstStyle/>
            <a:p>
              <a:pPr algn="l" defTabSz="685800">
                <a:defRPr sz="1800">
                  <a:solidFill>
                    <a:srgbClr val="000000"/>
                  </a:solidFill>
                  <a:latin typeface="Roboto Regular"/>
                  <a:ea typeface="Roboto Regular"/>
                  <a:cs typeface="Roboto Regular"/>
                  <a:sym typeface="Roboto Regular"/>
                </a:defRPr>
              </a:pPr>
              <a:endParaRPr sz="1350"/>
            </a:p>
          </p:txBody>
        </p:sp>
      </p:grpSp>
      <p:grpSp>
        <p:nvGrpSpPr>
          <p:cNvPr id="4" name="Group 3">
            <a:extLst>
              <a:ext uri="{FF2B5EF4-FFF2-40B4-BE49-F238E27FC236}">
                <a16:creationId xmlns:a16="http://schemas.microsoft.com/office/drawing/2014/main" id="{B29FF8E4-FF83-49D0-A636-9FF3EE5AD632}"/>
              </a:ext>
            </a:extLst>
          </p:cNvPr>
          <p:cNvGrpSpPr/>
          <p:nvPr/>
        </p:nvGrpSpPr>
        <p:grpSpPr>
          <a:xfrm>
            <a:off x="6468372" y="6547467"/>
            <a:ext cx="6474962" cy="621065"/>
            <a:chOff x="10007311" y="6707162"/>
            <a:chExt cx="6474962" cy="621065"/>
          </a:xfrm>
        </p:grpSpPr>
        <p:sp>
          <p:nvSpPr>
            <p:cNvPr id="94" name="Shape 94"/>
            <p:cNvSpPr/>
            <p:nvPr/>
          </p:nvSpPr>
          <p:spPr>
            <a:xfrm>
              <a:off x="10007311" y="6707162"/>
              <a:ext cx="621065" cy="621065"/>
            </a:xfrm>
            <a:prstGeom prst="ellipse">
              <a:avLst/>
            </a:prstGeom>
            <a:solidFill>
              <a:srgbClr val="F56C2E"/>
            </a:solidFill>
            <a:ln w="3175">
              <a:miter lim="400000"/>
            </a:ln>
          </p:spPr>
          <p:txBody>
            <a:bodyPr lIns="28575" tIns="28575" rIns="28575" bIns="28575" anchor="ctr"/>
            <a:lstStyle/>
            <a:p>
              <a:pPr algn="ctr">
                <a:defRPr sz="3000">
                  <a:solidFill>
                    <a:srgbClr val="FFFFFF"/>
                  </a:solidFill>
                  <a:latin typeface="Helvetica Light"/>
                  <a:ea typeface="Helvetica Light"/>
                  <a:cs typeface="Helvetica Light"/>
                  <a:sym typeface="Helvetica Light"/>
                </a:defRPr>
              </a:pPr>
              <a:endParaRPr sz="2250"/>
            </a:p>
          </p:txBody>
        </p:sp>
        <p:sp>
          <p:nvSpPr>
            <p:cNvPr id="95" name="Shape 95"/>
            <p:cNvSpPr/>
            <p:nvPr/>
          </p:nvSpPr>
          <p:spPr>
            <a:xfrm>
              <a:off x="10863747" y="6753334"/>
              <a:ext cx="5618526" cy="500906"/>
            </a:xfrm>
            <a:prstGeom prst="rect">
              <a:avLst/>
            </a:prstGeom>
            <a:ln w="3175">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3600" dirty="0">
                  <a:solidFill>
                    <a:srgbClr val="FFC000"/>
                  </a:solidFill>
                </a:rPr>
                <a:t>1 - </a:t>
              </a:r>
              <a:r>
                <a:rPr lang="vi-VN" sz="3600" dirty="0">
                  <a:solidFill>
                    <a:srgbClr val="FFC000"/>
                  </a:solidFill>
                </a:rPr>
                <a:t>LAYER N</a:t>
              </a:r>
              <a:r>
                <a:rPr lang="en-US" sz="3600" dirty="0">
                  <a:solidFill>
                    <a:srgbClr val="FFC000"/>
                  </a:solidFill>
                </a:rPr>
                <a:t>EURAL</a:t>
              </a:r>
              <a:r>
                <a:rPr lang="vi-VN" sz="3600" dirty="0">
                  <a:solidFill>
                    <a:srgbClr val="FFC000"/>
                  </a:solidFill>
                </a:rPr>
                <a:t> NETWORK</a:t>
              </a:r>
              <a:endParaRPr sz="3600" dirty="0">
                <a:solidFill>
                  <a:srgbClr val="FFC000"/>
                </a:solidFill>
              </a:endParaRPr>
            </a:p>
          </p:txBody>
        </p:sp>
        <p:sp>
          <p:nvSpPr>
            <p:cNvPr id="101" name="Shape 101"/>
            <p:cNvSpPr/>
            <p:nvPr/>
          </p:nvSpPr>
          <p:spPr>
            <a:xfrm>
              <a:off x="10224106" y="6858830"/>
              <a:ext cx="206525" cy="308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8573"/>
                    <a:pt x="20032" y="6514"/>
                    <a:pt x="17452" y="5130"/>
                  </a:cubicBezTo>
                  <a:lnTo>
                    <a:pt x="16187" y="0"/>
                  </a:lnTo>
                  <a:lnTo>
                    <a:pt x="5413" y="0"/>
                  </a:lnTo>
                  <a:lnTo>
                    <a:pt x="4097" y="5130"/>
                  </a:lnTo>
                  <a:cubicBezTo>
                    <a:pt x="1821" y="6514"/>
                    <a:pt x="0" y="8573"/>
                    <a:pt x="0" y="10800"/>
                  </a:cubicBezTo>
                  <a:cubicBezTo>
                    <a:pt x="0" y="13027"/>
                    <a:pt x="1821" y="15086"/>
                    <a:pt x="4097" y="16436"/>
                  </a:cubicBezTo>
                  <a:lnTo>
                    <a:pt x="5413" y="21600"/>
                  </a:lnTo>
                  <a:lnTo>
                    <a:pt x="16187" y="21600"/>
                  </a:lnTo>
                  <a:lnTo>
                    <a:pt x="17452" y="16436"/>
                  </a:lnTo>
                  <a:cubicBezTo>
                    <a:pt x="20032" y="15086"/>
                    <a:pt x="21600" y="13027"/>
                    <a:pt x="21600" y="10800"/>
                  </a:cubicBezTo>
                  <a:close/>
                  <a:moveTo>
                    <a:pt x="2833" y="10800"/>
                  </a:moveTo>
                  <a:cubicBezTo>
                    <a:pt x="2833" y="7864"/>
                    <a:pt x="6424" y="5468"/>
                    <a:pt x="10775" y="5468"/>
                  </a:cubicBezTo>
                  <a:cubicBezTo>
                    <a:pt x="15176" y="5468"/>
                    <a:pt x="18767" y="7864"/>
                    <a:pt x="18767" y="10800"/>
                  </a:cubicBezTo>
                  <a:cubicBezTo>
                    <a:pt x="18767" y="13702"/>
                    <a:pt x="15176" y="16099"/>
                    <a:pt x="10775" y="16099"/>
                  </a:cubicBezTo>
                  <a:cubicBezTo>
                    <a:pt x="6424" y="16099"/>
                    <a:pt x="2833" y="13702"/>
                    <a:pt x="2833" y="10800"/>
                  </a:cubicBezTo>
                  <a:close/>
                </a:path>
              </a:pathLst>
            </a:custGeom>
            <a:solidFill>
              <a:srgbClr val="393941"/>
            </a:solidFill>
            <a:ln w="3175">
              <a:miter lim="400000"/>
            </a:ln>
          </p:spPr>
          <p:txBody>
            <a:bodyPr lIns="34289" rIns="34289" anchor="ctr"/>
            <a:lstStyle/>
            <a:p>
              <a:pPr algn="l" defTabSz="685800">
                <a:defRPr sz="1800">
                  <a:solidFill>
                    <a:srgbClr val="000000"/>
                  </a:solidFill>
                  <a:latin typeface="Roboto Regular"/>
                  <a:ea typeface="Roboto Regular"/>
                  <a:cs typeface="Roboto Regular"/>
                  <a:sym typeface="Roboto Regular"/>
                </a:defRPr>
              </a:pPr>
              <a:endParaRPr sz="1350"/>
            </a:p>
          </p:txBody>
        </p:sp>
      </p:grpSp>
    </p:spTree>
    <p:extLst>
      <p:ext uri="{BB962C8B-B14F-4D97-AF65-F5344CB8AC3E}">
        <p14:creationId xmlns:p14="http://schemas.microsoft.com/office/powerpoint/2010/main" val="12371973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500" fill="hold"/>
                                        <p:tgtEl>
                                          <p:spTgt spid="89"/>
                                        </p:tgtEl>
                                        <p:attrNameLst>
                                          <p:attrName>ppt_x</p:attrName>
                                        </p:attrNameLst>
                                      </p:cBhvr>
                                      <p:tavLst>
                                        <p:tav tm="0">
                                          <p:val>
                                            <p:strVal val="#ppt_x"/>
                                          </p:val>
                                        </p:tav>
                                        <p:tav tm="100000">
                                          <p:val>
                                            <p:strVal val="#ppt_x"/>
                                          </p:val>
                                        </p:tav>
                                      </p:tavLst>
                                    </p:anim>
                                    <p:anim calcmode="lin" valueType="num">
                                      <p:cBhvr additive="base">
                                        <p:cTn id="8"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103" name="Shape 103"/>
          <p:cNvSpPr/>
          <p:nvPr/>
        </p:nvSpPr>
        <p:spPr>
          <a:xfrm>
            <a:off x="1581855" y="1699153"/>
            <a:ext cx="3702307" cy="265457"/>
          </a:xfrm>
          <a:prstGeom prst="rect">
            <a:avLst/>
          </a:prstGeom>
          <a:noFill/>
          <a:ln w="3175">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lvl1pPr algn="l">
              <a:defRPr sz="1800" cap="all" spc="360">
                <a:latin typeface="+mn-lt"/>
                <a:ea typeface="+mn-ea"/>
                <a:cs typeface="+mn-cs"/>
                <a:sym typeface="Montserrat-Regular"/>
              </a:defRPr>
            </a:lvl1pPr>
          </a:lstStyle>
          <a:p>
            <a:r>
              <a:rPr lang="vi-VN" sz="1350"/>
              <a:t>DIGIT RECORNIGTION</a:t>
            </a:r>
            <a:endParaRPr sz="1350"/>
          </a:p>
        </p:txBody>
      </p:sp>
      <p:sp>
        <p:nvSpPr>
          <p:cNvPr id="104" name="Shape 104"/>
          <p:cNvSpPr/>
          <p:nvPr/>
        </p:nvSpPr>
        <p:spPr>
          <a:xfrm>
            <a:off x="1581855" y="2046249"/>
            <a:ext cx="9478108" cy="1707605"/>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vi-VN" sz="7500" dirty="0">
                <a:solidFill>
                  <a:srgbClr val="FFC000"/>
                </a:solidFill>
              </a:rPr>
              <a:t>N</a:t>
            </a:r>
            <a:r>
              <a:rPr lang="en-US" sz="7500" dirty="0">
                <a:solidFill>
                  <a:srgbClr val="FFC000"/>
                </a:solidFill>
              </a:rPr>
              <a:t>EURAL</a:t>
            </a:r>
            <a:r>
              <a:rPr lang="vi-VN" sz="7500" dirty="0">
                <a:solidFill>
                  <a:srgbClr val="FFC000"/>
                </a:solidFill>
              </a:rPr>
              <a:t> NETW</a:t>
            </a:r>
            <a:r>
              <a:rPr lang="en-US" sz="7500" dirty="0">
                <a:solidFill>
                  <a:srgbClr val="FFC000"/>
                </a:solidFill>
              </a:rPr>
              <a:t>OR</a:t>
            </a:r>
            <a:r>
              <a:rPr lang="vi-VN" sz="7500" dirty="0">
                <a:solidFill>
                  <a:srgbClr val="FFC000"/>
                </a:solidFill>
              </a:rPr>
              <a:t>K</a:t>
            </a:r>
            <a:endParaRPr sz="7500" dirty="0">
              <a:solidFill>
                <a:srgbClr val="FFC000"/>
              </a:solidFill>
            </a:endParaRPr>
          </a:p>
        </p:txBody>
      </p:sp>
      <p:sp>
        <p:nvSpPr>
          <p:cNvPr id="106" name="Shape 106"/>
          <p:cNvSpPr/>
          <p:nvPr/>
        </p:nvSpPr>
        <p:spPr>
          <a:xfrm>
            <a:off x="1607841" y="3325118"/>
            <a:ext cx="15488667" cy="0"/>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sp>
        <p:nvSpPr>
          <p:cNvPr id="3" name="Rectangle 2"/>
          <p:cNvSpPr/>
          <p:nvPr/>
        </p:nvSpPr>
        <p:spPr>
          <a:xfrm>
            <a:off x="17373600" y="694445"/>
            <a:ext cx="914400" cy="538609"/>
          </a:xfrm>
          <a:prstGeom prst="rect">
            <a:avLst/>
          </a:prstGeom>
          <a:no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FFFFFF"/>
                </a:solidFill>
                <a:effectLst/>
                <a:uFillTx/>
                <a:latin typeface="Helvetica Light"/>
                <a:ea typeface="Helvetica Light"/>
                <a:cs typeface="Helvetica Light"/>
                <a:sym typeface="Helvetica Light"/>
              </a:rPr>
              <a:t>6</a:t>
            </a:r>
            <a:endParaRPr kumimoji="0" lang="vi-VN" sz="30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sp>
        <p:nvSpPr>
          <p:cNvPr id="7" name="TextBox 6"/>
          <p:cNvSpPr txBox="1"/>
          <p:nvPr/>
        </p:nvSpPr>
        <p:spPr>
          <a:xfrm>
            <a:off x="11485888" y="6070714"/>
            <a:ext cx="5610621" cy="387798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r>
              <a:rPr lang="en-US" sz="3200" dirty="0">
                <a:solidFill>
                  <a:schemeClr val="bg1">
                    <a:lumMod val="60000"/>
                    <a:lumOff val="40000"/>
                  </a:schemeClr>
                </a:solidFill>
              </a:rPr>
              <a:t>Đ</a:t>
            </a:r>
            <a:r>
              <a:rPr lang="vi-VN" sz="3200" dirty="0">
                <a:solidFill>
                  <a:schemeClr val="bg1">
                    <a:lumMod val="60000"/>
                    <a:lumOff val="40000"/>
                  </a:schemeClr>
                </a:solidFill>
              </a:rPr>
              <a:t>ư</a:t>
            </a:r>
            <a:r>
              <a:rPr lang="en-US" sz="3200" dirty="0" err="1">
                <a:solidFill>
                  <a:schemeClr val="bg1">
                    <a:lumMod val="60000"/>
                    <a:lumOff val="40000"/>
                  </a:schemeClr>
                </a:solidFill>
              </a:rPr>
              <a:t>ợc</a:t>
            </a:r>
            <a:r>
              <a:rPr lang="en-US" sz="3200" dirty="0">
                <a:solidFill>
                  <a:schemeClr val="bg1">
                    <a:lumMod val="60000"/>
                    <a:lumOff val="40000"/>
                  </a:schemeClr>
                </a:solidFill>
              </a:rPr>
              <a:t> </a:t>
            </a:r>
            <a:r>
              <a:rPr lang="en-US" sz="3200" dirty="0" err="1">
                <a:solidFill>
                  <a:schemeClr val="bg1">
                    <a:lumMod val="60000"/>
                    <a:lumOff val="40000"/>
                  </a:schemeClr>
                </a:solidFill>
              </a:rPr>
              <a:t>xây</a:t>
            </a:r>
            <a:r>
              <a:rPr lang="en-US" sz="3200" dirty="0">
                <a:solidFill>
                  <a:schemeClr val="bg1">
                    <a:lumMod val="60000"/>
                    <a:lumOff val="40000"/>
                  </a:schemeClr>
                </a:solidFill>
              </a:rPr>
              <a:t> </a:t>
            </a:r>
            <a:r>
              <a:rPr lang="en-US" sz="3200" dirty="0" err="1">
                <a:solidFill>
                  <a:schemeClr val="bg1">
                    <a:lumMod val="60000"/>
                    <a:lumOff val="40000"/>
                  </a:schemeClr>
                </a:solidFill>
              </a:rPr>
              <a:t>dựng</a:t>
            </a:r>
            <a:r>
              <a:rPr lang="en-US" sz="3200" dirty="0">
                <a:solidFill>
                  <a:schemeClr val="bg1">
                    <a:lumMod val="60000"/>
                    <a:lumOff val="40000"/>
                  </a:schemeClr>
                </a:solidFill>
              </a:rPr>
              <a:t> </a:t>
            </a:r>
            <a:r>
              <a:rPr lang="en-US" sz="3200" dirty="0" err="1">
                <a:solidFill>
                  <a:schemeClr val="bg1">
                    <a:lumMod val="60000"/>
                    <a:lumOff val="40000"/>
                  </a:schemeClr>
                </a:solidFill>
              </a:rPr>
              <a:t>trên</a:t>
            </a:r>
            <a:r>
              <a:rPr lang="en-US" sz="3200" dirty="0">
                <a:solidFill>
                  <a:schemeClr val="bg1">
                    <a:lumMod val="60000"/>
                    <a:lumOff val="40000"/>
                  </a:schemeClr>
                </a:solidFill>
              </a:rPr>
              <a:t> </a:t>
            </a:r>
            <a:r>
              <a:rPr lang="en-US" sz="3200" dirty="0" err="1">
                <a:solidFill>
                  <a:schemeClr val="bg1">
                    <a:lumMod val="60000"/>
                    <a:lumOff val="40000"/>
                  </a:schemeClr>
                </a:solidFill>
              </a:rPr>
              <a:t>cơ</a:t>
            </a:r>
            <a:r>
              <a:rPr lang="en-US" sz="3200" dirty="0">
                <a:solidFill>
                  <a:schemeClr val="bg1">
                    <a:lumMod val="60000"/>
                    <a:lumOff val="40000"/>
                  </a:schemeClr>
                </a:solidFill>
              </a:rPr>
              <a:t> </a:t>
            </a:r>
            <a:r>
              <a:rPr lang="en-US" sz="3200" dirty="0" err="1">
                <a:solidFill>
                  <a:schemeClr val="bg1">
                    <a:lumMod val="60000"/>
                    <a:lumOff val="40000"/>
                  </a:schemeClr>
                </a:solidFill>
              </a:rPr>
              <a:t>sở</a:t>
            </a:r>
            <a:r>
              <a:rPr lang="en-US" sz="3200" dirty="0">
                <a:solidFill>
                  <a:schemeClr val="bg1">
                    <a:lumMod val="60000"/>
                    <a:lumOff val="40000"/>
                  </a:schemeClr>
                </a:solidFill>
              </a:rPr>
              <a:t> 1 </a:t>
            </a:r>
            <a:r>
              <a:rPr lang="en-US" sz="3200" dirty="0" err="1">
                <a:solidFill>
                  <a:schemeClr val="bg1">
                    <a:lumMod val="60000"/>
                    <a:lumOff val="40000"/>
                  </a:schemeClr>
                </a:solidFill>
              </a:rPr>
              <a:t>mạng</a:t>
            </a:r>
            <a:r>
              <a:rPr lang="en-US" sz="3200" dirty="0">
                <a:solidFill>
                  <a:schemeClr val="bg1">
                    <a:lumMod val="60000"/>
                    <a:lumOff val="40000"/>
                  </a:schemeClr>
                </a:solidFill>
              </a:rPr>
              <a:t> </a:t>
            </a:r>
            <a:r>
              <a:rPr lang="en-US" sz="3200" dirty="0" err="1">
                <a:solidFill>
                  <a:schemeClr val="bg1">
                    <a:lumMod val="60000"/>
                    <a:lumOff val="40000"/>
                  </a:schemeClr>
                </a:solidFill>
              </a:rPr>
              <a:t>lưới</a:t>
            </a:r>
            <a:r>
              <a:rPr lang="en-US" sz="3200" dirty="0">
                <a:solidFill>
                  <a:schemeClr val="bg1">
                    <a:lumMod val="60000"/>
                    <a:lumOff val="40000"/>
                  </a:schemeClr>
                </a:solidFill>
              </a:rPr>
              <a:t> </a:t>
            </a:r>
            <a:r>
              <a:rPr lang="en-US" sz="3200" dirty="0" err="1">
                <a:solidFill>
                  <a:schemeClr val="bg1">
                    <a:lumMod val="60000"/>
                    <a:lumOff val="40000"/>
                  </a:schemeClr>
                </a:solidFill>
              </a:rPr>
              <a:t>các</a:t>
            </a:r>
            <a:r>
              <a:rPr lang="en-US" sz="3200" dirty="0">
                <a:solidFill>
                  <a:schemeClr val="bg1">
                    <a:lumMod val="60000"/>
                    <a:lumOff val="40000"/>
                  </a:schemeClr>
                </a:solidFill>
              </a:rPr>
              <a:t> Neural </a:t>
            </a:r>
            <a:r>
              <a:rPr lang="en-US" sz="3200" dirty="0" err="1">
                <a:solidFill>
                  <a:schemeClr val="bg1">
                    <a:lumMod val="60000"/>
                    <a:lumOff val="40000"/>
                  </a:schemeClr>
                </a:solidFill>
              </a:rPr>
              <a:t>nhân</a:t>
            </a:r>
            <a:r>
              <a:rPr lang="en-US" sz="3200" dirty="0">
                <a:solidFill>
                  <a:schemeClr val="bg1">
                    <a:lumMod val="60000"/>
                    <a:lumOff val="40000"/>
                  </a:schemeClr>
                </a:solidFill>
              </a:rPr>
              <a:t> </a:t>
            </a:r>
            <a:r>
              <a:rPr lang="en-US" sz="3200" dirty="0" err="1">
                <a:solidFill>
                  <a:schemeClr val="bg1">
                    <a:lumMod val="60000"/>
                    <a:lumOff val="40000"/>
                  </a:schemeClr>
                </a:solidFill>
              </a:rPr>
              <a:t>tạo</a:t>
            </a:r>
            <a:r>
              <a:rPr lang="en-US" sz="3200" dirty="0">
                <a:solidFill>
                  <a:schemeClr val="bg1">
                    <a:lumMod val="60000"/>
                    <a:lumOff val="40000"/>
                  </a:schemeClr>
                </a:solidFill>
              </a:rPr>
              <a:t>, </a:t>
            </a:r>
            <a:r>
              <a:rPr lang="en-US" sz="3200" dirty="0" err="1">
                <a:solidFill>
                  <a:schemeClr val="bg1">
                    <a:lumMod val="60000"/>
                    <a:lumOff val="40000"/>
                  </a:schemeClr>
                </a:solidFill>
              </a:rPr>
              <a:t>tổ</a:t>
            </a:r>
            <a:r>
              <a:rPr lang="en-US" sz="3200" dirty="0">
                <a:solidFill>
                  <a:schemeClr val="bg1">
                    <a:lumMod val="60000"/>
                    <a:lumOff val="40000"/>
                  </a:schemeClr>
                </a:solidFill>
              </a:rPr>
              <a:t> </a:t>
            </a:r>
            <a:r>
              <a:rPr lang="en-US" sz="3200" dirty="0" err="1">
                <a:solidFill>
                  <a:schemeClr val="bg1">
                    <a:lumMod val="60000"/>
                    <a:lumOff val="40000"/>
                  </a:schemeClr>
                </a:solidFill>
              </a:rPr>
              <a:t>chức</a:t>
            </a:r>
            <a:r>
              <a:rPr lang="en-US" sz="3200" dirty="0">
                <a:solidFill>
                  <a:schemeClr val="bg1">
                    <a:lumMod val="60000"/>
                    <a:lumOff val="40000"/>
                  </a:schemeClr>
                </a:solidFill>
              </a:rPr>
              <a:t> </a:t>
            </a:r>
            <a:r>
              <a:rPr lang="en-US" sz="3200" dirty="0" err="1">
                <a:solidFill>
                  <a:schemeClr val="bg1">
                    <a:lumMod val="60000"/>
                    <a:lumOff val="40000"/>
                  </a:schemeClr>
                </a:solidFill>
              </a:rPr>
              <a:t>thành</a:t>
            </a:r>
            <a:r>
              <a:rPr lang="en-US" sz="3200" dirty="0">
                <a:solidFill>
                  <a:schemeClr val="bg1">
                    <a:lumMod val="60000"/>
                    <a:lumOff val="40000"/>
                  </a:schemeClr>
                </a:solidFill>
              </a:rPr>
              <a:t> </a:t>
            </a:r>
            <a:r>
              <a:rPr lang="en-US" sz="3200" dirty="0" err="1">
                <a:solidFill>
                  <a:schemeClr val="bg1">
                    <a:lumMod val="60000"/>
                    <a:lumOff val="40000"/>
                  </a:schemeClr>
                </a:solidFill>
              </a:rPr>
              <a:t>từng</a:t>
            </a:r>
            <a:r>
              <a:rPr lang="en-US" sz="3200" dirty="0">
                <a:solidFill>
                  <a:schemeClr val="bg1">
                    <a:lumMod val="60000"/>
                    <a:lumOff val="40000"/>
                  </a:schemeClr>
                </a:solidFill>
              </a:rPr>
              <a:t> </a:t>
            </a:r>
            <a:r>
              <a:rPr lang="en-US" sz="3200" dirty="0" err="1">
                <a:solidFill>
                  <a:schemeClr val="bg1">
                    <a:lumMod val="60000"/>
                    <a:lumOff val="40000"/>
                  </a:schemeClr>
                </a:solidFill>
              </a:rPr>
              <a:t>lớp</a:t>
            </a:r>
            <a:r>
              <a:rPr lang="en-US" sz="3200" dirty="0">
                <a:solidFill>
                  <a:schemeClr val="bg1">
                    <a:lumMod val="60000"/>
                    <a:lumOff val="40000"/>
                  </a:schemeClr>
                </a:solidFill>
              </a:rPr>
              <a:t> (Layer). </a:t>
            </a:r>
            <a:r>
              <a:rPr lang="en-US" sz="3200" dirty="0" err="1">
                <a:solidFill>
                  <a:schemeClr val="bg1">
                    <a:lumMod val="60000"/>
                    <a:lumOff val="40000"/>
                  </a:schemeClr>
                </a:solidFill>
              </a:rPr>
              <a:t>Kết</a:t>
            </a:r>
            <a:r>
              <a:rPr lang="en-US" sz="3200" dirty="0">
                <a:solidFill>
                  <a:schemeClr val="bg1">
                    <a:lumMod val="60000"/>
                    <a:lumOff val="40000"/>
                  </a:schemeClr>
                </a:solidFill>
              </a:rPr>
              <a:t> </a:t>
            </a:r>
            <a:r>
              <a:rPr lang="en-US" sz="3200" dirty="0" err="1">
                <a:solidFill>
                  <a:schemeClr val="bg1">
                    <a:lumMod val="60000"/>
                    <a:lumOff val="40000"/>
                  </a:schemeClr>
                </a:solidFill>
              </a:rPr>
              <a:t>quả</a:t>
            </a:r>
            <a:r>
              <a:rPr lang="en-US" sz="3200" dirty="0">
                <a:solidFill>
                  <a:schemeClr val="bg1">
                    <a:lumMod val="60000"/>
                    <a:lumOff val="40000"/>
                  </a:schemeClr>
                </a:solidFill>
              </a:rPr>
              <a:t> </a:t>
            </a:r>
            <a:r>
              <a:rPr lang="en-US" sz="3200" dirty="0" err="1">
                <a:solidFill>
                  <a:schemeClr val="bg1">
                    <a:lumMod val="60000"/>
                    <a:lumOff val="40000"/>
                  </a:schemeClr>
                </a:solidFill>
              </a:rPr>
              <a:t>của</a:t>
            </a:r>
            <a:r>
              <a:rPr lang="en-US" sz="3200" dirty="0">
                <a:solidFill>
                  <a:schemeClr val="bg1">
                    <a:lumMod val="60000"/>
                    <a:lumOff val="40000"/>
                  </a:schemeClr>
                </a:solidFill>
              </a:rPr>
              <a:t> </a:t>
            </a:r>
            <a:r>
              <a:rPr lang="en-US" sz="3200" dirty="0" err="1">
                <a:solidFill>
                  <a:schemeClr val="bg1">
                    <a:lumMod val="60000"/>
                    <a:lumOff val="40000"/>
                  </a:schemeClr>
                </a:solidFill>
              </a:rPr>
              <a:t>mỗi</a:t>
            </a:r>
            <a:r>
              <a:rPr lang="en-US" sz="3200" dirty="0">
                <a:solidFill>
                  <a:schemeClr val="bg1">
                    <a:lumMod val="60000"/>
                    <a:lumOff val="40000"/>
                  </a:schemeClr>
                </a:solidFill>
              </a:rPr>
              <a:t> </a:t>
            </a:r>
            <a:r>
              <a:rPr lang="en-US" sz="3200" dirty="0" err="1">
                <a:solidFill>
                  <a:schemeClr val="bg1">
                    <a:lumMod val="60000"/>
                    <a:lumOff val="40000"/>
                  </a:schemeClr>
                </a:solidFill>
              </a:rPr>
              <a:t>lớp</a:t>
            </a:r>
            <a:r>
              <a:rPr lang="en-US" sz="3200" dirty="0">
                <a:solidFill>
                  <a:schemeClr val="bg1">
                    <a:lumMod val="60000"/>
                    <a:lumOff val="40000"/>
                  </a:schemeClr>
                </a:solidFill>
              </a:rPr>
              <a:t> </a:t>
            </a:r>
            <a:r>
              <a:rPr lang="en-US" sz="3200" dirty="0" err="1">
                <a:solidFill>
                  <a:schemeClr val="bg1">
                    <a:lumMod val="60000"/>
                    <a:lumOff val="40000"/>
                  </a:schemeClr>
                </a:solidFill>
              </a:rPr>
              <a:t>lại</a:t>
            </a:r>
            <a:r>
              <a:rPr lang="en-US" sz="3200" dirty="0">
                <a:solidFill>
                  <a:schemeClr val="bg1">
                    <a:lumMod val="60000"/>
                    <a:lumOff val="40000"/>
                  </a:schemeClr>
                </a:solidFill>
              </a:rPr>
              <a:t> </a:t>
            </a:r>
            <a:r>
              <a:rPr lang="en-US" sz="3200" dirty="0" err="1">
                <a:solidFill>
                  <a:schemeClr val="bg1">
                    <a:lumMod val="60000"/>
                    <a:lumOff val="40000"/>
                  </a:schemeClr>
                </a:solidFill>
              </a:rPr>
              <a:t>biểu</a:t>
            </a:r>
            <a:r>
              <a:rPr lang="en-US" sz="3200" dirty="0">
                <a:solidFill>
                  <a:schemeClr val="bg1">
                    <a:lumMod val="60000"/>
                    <a:lumOff val="40000"/>
                  </a:schemeClr>
                </a:solidFill>
              </a:rPr>
              <a:t> </a:t>
            </a:r>
            <a:r>
              <a:rPr lang="en-US" sz="3200" dirty="0" err="1">
                <a:solidFill>
                  <a:schemeClr val="bg1">
                    <a:lumMod val="60000"/>
                    <a:lumOff val="40000"/>
                  </a:schemeClr>
                </a:solidFill>
              </a:rPr>
              <a:t>diễn</a:t>
            </a:r>
            <a:r>
              <a:rPr lang="en-US" sz="3200" dirty="0">
                <a:solidFill>
                  <a:schemeClr val="bg1">
                    <a:lumMod val="60000"/>
                    <a:lumOff val="40000"/>
                  </a:schemeClr>
                </a:solidFill>
              </a:rPr>
              <a:t> </a:t>
            </a:r>
            <a:r>
              <a:rPr lang="en-US" sz="3200" dirty="0" err="1">
                <a:solidFill>
                  <a:schemeClr val="bg1">
                    <a:lumMod val="60000"/>
                    <a:lumOff val="40000"/>
                  </a:schemeClr>
                </a:solidFill>
              </a:rPr>
              <a:t>các</a:t>
            </a:r>
            <a:r>
              <a:rPr lang="en-US" sz="3200" dirty="0">
                <a:solidFill>
                  <a:schemeClr val="bg1">
                    <a:lumMod val="60000"/>
                    <a:lumOff val="40000"/>
                  </a:schemeClr>
                </a:solidFill>
              </a:rPr>
              <a:t> </a:t>
            </a:r>
            <a:r>
              <a:rPr lang="en-US" sz="3200" dirty="0" err="1">
                <a:solidFill>
                  <a:schemeClr val="bg1">
                    <a:lumMod val="60000"/>
                    <a:lumOff val="40000"/>
                  </a:schemeClr>
                </a:solidFill>
              </a:rPr>
              <a:t>thuộc</a:t>
            </a:r>
            <a:r>
              <a:rPr lang="en-US" sz="3200" dirty="0">
                <a:solidFill>
                  <a:schemeClr val="bg1">
                    <a:lumMod val="60000"/>
                    <a:lumOff val="40000"/>
                  </a:schemeClr>
                </a:solidFill>
              </a:rPr>
              <a:t> </a:t>
            </a:r>
            <a:r>
              <a:rPr lang="en-US" sz="3200" dirty="0" err="1">
                <a:solidFill>
                  <a:schemeClr val="bg1">
                    <a:lumMod val="60000"/>
                    <a:lumOff val="40000"/>
                  </a:schemeClr>
                </a:solidFill>
              </a:rPr>
              <a:t>tính</a:t>
            </a:r>
            <a:r>
              <a:rPr lang="en-US" sz="3200" dirty="0">
                <a:solidFill>
                  <a:schemeClr val="bg1">
                    <a:lumMod val="60000"/>
                    <a:lumOff val="40000"/>
                  </a:schemeClr>
                </a:solidFill>
              </a:rPr>
              <a:t> (features) </a:t>
            </a:r>
            <a:r>
              <a:rPr lang="en-US" sz="3200" dirty="0" err="1">
                <a:solidFill>
                  <a:schemeClr val="bg1">
                    <a:lumMod val="60000"/>
                    <a:lumOff val="40000"/>
                  </a:schemeClr>
                </a:solidFill>
              </a:rPr>
              <a:t>của</a:t>
            </a:r>
            <a:r>
              <a:rPr lang="en-US" sz="3200" dirty="0">
                <a:solidFill>
                  <a:schemeClr val="bg1">
                    <a:lumMod val="60000"/>
                    <a:lumOff val="40000"/>
                  </a:schemeClr>
                </a:solidFill>
              </a:rPr>
              <a:t> </a:t>
            </a:r>
            <a:r>
              <a:rPr lang="en-US" sz="3200" dirty="0" err="1">
                <a:solidFill>
                  <a:schemeClr val="bg1">
                    <a:lumMod val="60000"/>
                    <a:lumOff val="40000"/>
                  </a:schemeClr>
                </a:solidFill>
              </a:rPr>
              <a:t>lớp</a:t>
            </a:r>
            <a:r>
              <a:rPr lang="en-US" sz="3200" dirty="0">
                <a:solidFill>
                  <a:schemeClr val="bg1">
                    <a:lumMod val="60000"/>
                    <a:lumOff val="40000"/>
                  </a:schemeClr>
                </a:solidFill>
              </a:rPr>
              <a:t> </a:t>
            </a:r>
            <a:r>
              <a:rPr lang="en-US" sz="3200" dirty="0" err="1">
                <a:solidFill>
                  <a:schemeClr val="bg1">
                    <a:lumMod val="60000"/>
                    <a:lumOff val="40000"/>
                  </a:schemeClr>
                </a:solidFill>
              </a:rPr>
              <a:t>cao</a:t>
            </a:r>
            <a:r>
              <a:rPr lang="en-US" sz="3200" dirty="0">
                <a:solidFill>
                  <a:schemeClr val="bg1">
                    <a:lumMod val="60000"/>
                    <a:lumOff val="40000"/>
                  </a:schemeClr>
                </a:solidFill>
              </a:rPr>
              <a:t> </a:t>
            </a:r>
            <a:r>
              <a:rPr lang="en-US" sz="3200" dirty="0" err="1">
                <a:solidFill>
                  <a:schemeClr val="bg1">
                    <a:lumMod val="60000"/>
                    <a:lumOff val="40000"/>
                  </a:schemeClr>
                </a:solidFill>
              </a:rPr>
              <a:t>hơn</a:t>
            </a:r>
            <a:r>
              <a:rPr lang="en-US" sz="3200" dirty="0">
                <a:solidFill>
                  <a:schemeClr val="bg1">
                    <a:lumMod val="60000"/>
                    <a:lumOff val="40000"/>
                  </a:schemeClr>
                </a:solidFill>
              </a:rPr>
              <a:t> (</a:t>
            </a:r>
            <a:r>
              <a:rPr lang="en-US" sz="3200" dirty="0" err="1">
                <a:solidFill>
                  <a:schemeClr val="bg1">
                    <a:lumMod val="60000"/>
                    <a:lumOff val="40000"/>
                  </a:schemeClr>
                </a:solidFill>
              </a:rPr>
              <a:t>lớp</a:t>
            </a:r>
            <a:r>
              <a:rPr lang="en-US" sz="3200" dirty="0">
                <a:solidFill>
                  <a:schemeClr val="bg1">
                    <a:lumMod val="60000"/>
                    <a:lumOff val="40000"/>
                  </a:schemeClr>
                </a:solidFill>
              </a:rPr>
              <a:t> </a:t>
            </a:r>
            <a:r>
              <a:rPr lang="en-US" sz="3200" dirty="0" err="1">
                <a:solidFill>
                  <a:schemeClr val="bg1">
                    <a:lumMod val="60000"/>
                    <a:lumOff val="40000"/>
                  </a:schemeClr>
                </a:solidFill>
              </a:rPr>
              <a:t>phía</a:t>
            </a:r>
            <a:r>
              <a:rPr lang="en-US" sz="3200" dirty="0">
                <a:solidFill>
                  <a:schemeClr val="bg1">
                    <a:lumMod val="60000"/>
                    <a:lumOff val="40000"/>
                  </a:schemeClr>
                </a:solidFill>
              </a:rPr>
              <a:t> </a:t>
            </a:r>
            <a:r>
              <a:rPr lang="en-US" sz="3200" dirty="0" err="1">
                <a:solidFill>
                  <a:schemeClr val="bg1">
                    <a:lumMod val="60000"/>
                    <a:lumOff val="40000"/>
                  </a:schemeClr>
                </a:solidFill>
              </a:rPr>
              <a:t>sau</a:t>
            </a:r>
            <a:r>
              <a:rPr lang="en-US" sz="3200" dirty="0">
                <a:solidFill>
                  <a:schemeClr val="bg1">
                    <a:lumMod val="60000"/>
                    <a:lumOff val="40000"/>
                  </a:schemeClr>
                </a:solidFill>
              </a:rPr>
              <a:t>).</a:t>
            </a:r>
            <a:endParaRPr lang="vi-VN" sz="3200" dirty="0">
              <a:solidFill>
                <a:schemeClr val="bg1">
                  <a:lumMod val="60000"/>
                  <a:lumOff val="40000"/>
                </a:schemeClr>
              </a:solidFill>
            </a:endParaRPr>
          </a:p>
          <a:p>
            <a:pPr marL="0" marR="0" indent="0" algn="just" defTabSz="825500" rtl="0" fontAlgn="auto" latinLnBrk="0" hangingPunct="0">
              <a:lnSpc>
                <a:spcPct val="100000"/>
              </a:lnSpc>
              <a:spcBef>
                <a:spcPts val="0"/>
              </a:spcBef>
              <a:spcAft>
                <a:spcPts val="0"/>
              </a:spcAft>
              <a:buClrTx/>
              <a:buSzTx/>
              <a:buFontTx/>
              <a:buNone/>
              <a:tabLst/>
            </a:pPr>
            <a:endParaRPr kumimoji="0" lang="vi-VN" sz="2300" b="0" i="0" u="none" strike="noStrike" cap="none" spc="0" normalizeH="0" baseline="0" dirty="0">
              <a:ln>
                <a:noFill/>
              </a:ln>
              <a:solidFill>
                <a:srgbClr val="A6A7AC"/>
              </a:solidFill>
              <a:effectLst/>
              <a:uFillTx/>
              <a:latin typeface="PT Sans"/>
              <a:ea typeface="PT Sans"/>
              <a:cs typeface="PT Sans"/>
              <a:sym typeface="PT Sans"/>
            </a:endParaRPr>
          </a:p>
        </p:txBody>
      </p:sp>
      <p:pic>
        <p:nvPicPr>
          <p:cNvPr id="4098" name="Picture 2" descr="Hình ảnh có liên quan">
            <a:extLst>
              <a:ext uri="{FF2B5EF4-FFF2-40B4-BE49-F238E27FC236}">
                <a16:creationId xmlns:a16="http://schemas.microsoft.com/office/drawing/2014/main" id="{635366F4-173E-4E8D-8D44-5FDF5016867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68070" y="4329769"/>
            <a:ext cx="9581124" cy="69680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arn(inVertical)">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103" name="Shape 103"/>
          <p:cNvSpPr/>
          <p:nvPr/>
        </p:nvSpPr>
        <p:spPr>
          <a:xfrm>
            <a:off x="1359433" y="657260"/>
            <a:ext cx="3702307" cy="265457"/>
          </a:xfrm>
          <a:prstGeom prst="rect">
            <a:avLst/>
          </a:prstGeom>
          <a:noFill/>
          <a:ln w="3175">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lvl1pPr algn="l">
              <a:defRPr sz="1800" cap="all" spc="360">
                <a:latin typeface="+mn-lt"/>
                <a:ea typeface="+mn-ea"/>
                <a:cs typeface="+mn-cs"/>
                <a:sym typeface="Montserrat-Regular"/>
              </a:defRPr>
            </a:lvl1pPr>
          </a:lstStyle>
          <a:p>
            <a:r>
              <a:rPr lang="vi-VN" sz="1350"/>
              <a:t>DIGIT RECORNIGTION</a:t>
            </a:r>
            <a:endParaRPr sz="1350"/>
          </a:p>
        </p:txBody>
      </p:sp>
      <p:sp>
        <p:nvSpPr>
          <p:cNvPr id="104" name="Shape 104"/>
          <p:cNvSpPr/>
          <p:nvPr/>
        </p:nvSpPr>
        <p:spPr>
          <a:xfrm>
            <a:off x="1359433" y="1004356"/>
            <a:ext cx="9478108" cy="1707605"/>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vi-VN" sz="7500" dirty="0">
                <a:solidFill>
                  <a:srgbClr val="FFC000"/>
                </a:solidFill>
              </a:rPr>
              <a:t>N</a:t>
            </a:r>
            <a:r>
              <a:rPr lang="en-US" sz="7500" dirty="0">
                <a:solidFill>
                  <a:srgbClr val="FFC000"/>
                </a:solidFill>
              </a:rPr>
              <a:t>EURAL</a:t>
            </a:r>
            <a:r>
              <a:rPr lang="vi-VN" sz="7500" dirty="0">
                <a:solidFill>
                  <a:srgbClr val="FFC000"/>
                </a:solidFill>
              </a:rPr>
              <a:t> NETW</a:t>
            </a:r>
            <a:r>
              <a:rPr lang="en-US" sz="7500" dirty="0">
                <a:solidFill>
                  <a:srgbClr val="FFC000"/>
                </a:solidFill>
              </a:rPr>
              <a:t>OR</a:t>
            </a:r>
            <a:r>
              <a:rPr lang="vi-VN" sz="7500" dirty="0">
                <a:solidFill>
                  <a:srgbClr val="FFC000"/>
                </a:solidFill>
              </a:rPr>
              <a:t>K</a:t>
            </a:r>
            <a:endParaRPr sz="7500" dirty="0">
              <a:solidFill>
                <a:srgbClr val="FFC000"/>
              </a:solidFill>
            </a:endParaRPr>
          </a:p>
        </p:txBody>
      </p:sp>
      <p:sp>
        <p:nvSpPr>
          <p:cNvPr id="106" name="Shape 106"/>
          <p:cNvSpPr/>
          <p:nvPr/>
        </p:nvSpPr>
        <p:spPr>
          <a:xfrm>
            <a:off x="1385419" y="2283225"/>
            <a:ext cx="15488667" cy="0"/>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sp>
        <p:nvSpPr>
          <p:cNvPr id="3" name="Rectangle 2"/>
          <p:cNvSpPr/>
          <p:nvPr/>
        </p:nvSpPr>
        <p:spPr>
          <a:xfrm>
            <a:off x="17373600" y="694445"/>
            <a:ext cx="914400" cy="538609"/>
          </a:xfrm>
          <a:prstGeom prst="rect">
            <a:avLst/>
          </a:prstGeom>
          <a:no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000" dirty="0">
                <a:solidFill>
                  <a:srgbClr val="FFFFFF"/>
                </a:solidFill>
                <a:latin typeface="Helvetica Light"/>
                <a:ea typeface="Helvetica Light"/>
                <a:cs typeface="Helvetica Light"/>
                <a:sym typeface="Helvetica Light"/>
              </a:rPr>
              <a:t>7</a:t>
            </a:r>
            <a:endParaRPr kumimoji="0" lang="vi-VN" sz="30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pic>
        <p:nvPicPr>
          <p:cNvPr id="6146" name="Picture 2" descr="Kết quả hình ảnh cho neural networks">
            <a:extLst>
              <a:ext uri="{FF2B5EF4-FFF2-40B4-BE49-F238E27FC236}">
                <a16:creationId xmlns:a16="http://schemas.microsoft.com/office/drawing/2014/main" id="{08776B19-AB78-48B7-BA0F-867B89B3962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59434" y="2283225"/>
            <a:ext cx="15240000" cy="57973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ình ảnh có liên quan">
            <a:extLst>
              <a:ext uri="{FF2B5EF4-FFF2-40B4-BE49-F238E27FC236}">
                <a16:creationId xmlns:a16="http://schemas.microsoft.com/office/drawing/2014/main" id="{48CCBB26-AA82-4444-B0EC-C0631162FCC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359433" y="8080545"/>
            <a:ext cx="15240000" cy="560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490444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barn(inVertical)">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126" name="Shape 126"/>
          <p:cNvSpPr/>
          <p:nvPr/>
        </p:nvSpPr>
        <p:spPr>
          <a:xfrm>
            <a:off x="3388" y="1708025"/>
            <a:ext cx="7467676" cy="102999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998" y="0"/>
                </a:lnTo>
                <a:lnTo>
                  <a:pt x="21600" y="21600"/>
                </a:lnTo>
                <a:lnTo>
                  <a:pt x="0" y="21600"/>
                </a:lnTo>
                <a:lnTo>
                  <a:pt x="0" y="0"/>
                </a:lnTo>
                <a:close/>
              </a:path>
            </a:pathLst>
          </a:custGeom>
          <a:solidFill>
            <a:srgbClr val="F56C2E"/>
          </a:solidFill>
          <a:ln w="3175">
            <a:miter lim="400000"/>
          </a:ln>
        </p:spPr>
        <p:txBody>
          <a:bodyPr lIns="28575" tIns="28575" rIns="28575" bIns="28575" anchor="ctr"/>
          <a:lstStyle/>
          <a:p>
            <a:pPr algn="ctr">
              <a:defRPr sz="3000">
                <a:solidFill>
                  <a:srgbClr val="FFFFFF"/>
                </a:solidFill>
                <a:latin typeface="Helvetica Light"/>
                <a:ea typeface="Helvetica Light"/>
                <a:cs typeface="Helvetica Light"/>
                <a:sym typeface="Helvetica Light"/>
              </a:defRPr>
            </a:pPr>
            <a:endParaRPr sz="2250"/>
          </a:p>
        </p:txBody>
      </p:sp>
      <p:sp>
        <p:nvSpPr>
          <p:cNvPr id="129" name="Shape 129"/>
          <p:cNvSpPr/>
          <p:nvPr/>
        </p:nvSpPr>
        <p:spPr>
          <a:xfrm>
            <a:off x="9570742" y="2782543"/>
            <a:ext cx="2909193" cy="265457"/>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chor="ctr">
            <a:spAutoFit/>
          </a:bodyPr>
          <a:lstStyle>
            <a:lvl1pPr algn="l">
              <a:defRPr sz="1800" cap="all" spc="360">
                <a:latin typeface="+mn-lt"/>
                <a:ea typeface="+mn-ea"/>
                <a:cs typeface="+mn-cs"/>
                <a:sym typeface="Montserrat-Regular"/>
              </a:defRPr>
            </a:lvl1pPr>
          </a:lstStyle>
          <a:p>
            <a:r>
              <a:rPr lang="vi-VN" sz="1350"/>
              <a:t>DIGIT RECORNIGTION</a:t>
            </a:r>
            <a:endParaRPr sz="1350"/>
          </a:p>
        </p:txBody>
      </p:sp>
      <p:sp>
        <p:nvSpPr>
          <p:cNvPr id="130" name="Shape 130"/>
          <p:cNvSpPr/>
          <p:nvPr/>
        </p:nvSpPr>
        <p:spPr>
          <a:xfrm>
            <a:off x="9536481" y="3048000"/>
            <a:ext cx="6824755" cy="1874095"/>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lnSpcReduction="10000"/>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en-US" sz="7500" dirty="0">
                <a:solidFill>
                  <a:srgbClr val="FFC000"/>
                </a:solidFill>
              </a:rPr>
              <a:t>1-</a:t>
            </a:r>
            <a:r>
              <a:rPr lang="vi-VN" sz="7500" dirty="0">
                <a:solidFill>
                  <a:srgbClr val="FFC000"/>
                </a:solidFill>
              </a:rPr>
              <a:t>LAYER NEURAL</a:t>
            </a:r>
          </a:p>
          <a:p>
            <a:r>
              <a:rPr lang="vi-VN" sz="7500" dirty="0">
                <a:solidFill>
                  <a:srgbClr val="FFC000"/>
                </a:solidFill>
              </a:rPr>
              <a:t>NETWORK</a:t>
            </a:r>
            <a:endParaRPr sz="7500" dirty="0">
              <a:solidFill>
                <a:srgbClr val="FFC000"/>
              </a:solidFill>
            </a:endParaRPr>
          </a:p>
        </p:txBody>
      </p:sp>
      <p:sp>
        <p:nvSpPr>
          <p:cNvPr id="131" name="Shape 131"/>
          <p:cNvSpPr/>
          <p:nvPr/>
        </p:nvSpPr>
        <p:spPr>
          <a:xfrm>
            <a:off x="9536481" y="4922095"/>
            <a:ext cx="6805727" cy="5091269"/>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Autofit/>
          </a:bodyPr>
          <a:lstStyle/>
          <a:p>
            <a:r>
              <a:rPr lang="en-US" sz="4000" dirty="0" err="1">
                <a:solidFill>
                  <a:schemeClr val="bg1">
                    <a:lumMod val="60000"/>
                    <a:lumOff val="40000"/>
                  </a:schemeClr>
                </a:solidFill>
              </a:rPr>
              <a:t>Tập</a:t>
            </a:r>
            <a:r>
              <a:rPr lang="en-US" sz="4000" dirty="0">
                <a:solidFill>
                  <a:schemeClr val="bg1">
                    <a:lumMod val="60000"/>
                    <a:lumOff val="40000"/>
                  </a:schemeClr>
                </a:solidFill>
              </a:rPr>
              <a:t> </a:t>
            </a:r>
            <a:r>
              <a:rPr lang="en-US" sz="4000" dirty="0" err="1">
                <a:solidFill>
                  <a:schemeClr val="bg1">
                    <a:lumMod val="60000"/>
                    <a:lumOff val="40000"/>
                  </a:schemeClr>
                </a:solidFill>
              </a:rPr>
              <a:t>chữ</a:t>
            </a:r>
            <a:r>
              <a:rPr lang="en-US" sz="4000" dirty="0">
                <a:solidFill>
                  <a:schemeClr val="bg1">
                    <a:lumMod val="60000"/>
                    <a:lumOff val="40000"/>
                  </a:schemeClr>
                </a:solidFill>
              </a:rPr>
              <a:t> </a:t>
            </a:r>
            <a:r>
              <a:rPr lang="en-US" sz="4000" dirty="0" err="1">
                <a:solidFill>
                  <a:schemeClr val="bg1">
                    <a:lumMod val="60000"/>
                    <a:lumOff val="40000"/>
                  </a:schemeClr>
                </a:solidFill>
              </a:rPr>
              <a:t>số</a:t>
            </a:r>
            <a:r>
              <a:rPr lang="en-US" sz="4000" dirty="0">
                <a:solidFill>
                  <a:schemeClr val="bg1">
                    <a:lumMod val="60000"/>
                    <a:lumOff val="40000"/>
                  </a:schemeClr>
                </a:solidFill>
              </a:rPr>
              <a:t> </a:t>
            </a:r>
            <a:r>
              <a:rPr lang="en-US" sz="4000" dirty="0" err="1">
                <a:solidFill>
                  <a:schemeClr val="bg1">
                    <a:lumMod val="60000"/>
                    <a:lumOff val="40000"/>
                  </a:schemeClr>
                </a:solidFill>
              </a:rPr>
              <a:t>viết</a:t>
            </a:r>
            <a:r>
              <a:rPr lang="en-US" sz="4000" dirty="0">
                <a:solidFill>
                  <a:schemeClr val="bg1">
                    <a:lumMod val="60000"/>
                    <a:lumOff val="40000"/>
                  </a:schemeClr>
                </a:solidFill>
              </a:rPr>
              <a:t> </a:t>
            </a:r>
            <a:r>
              <a:rPr lang="en-US" sz="4000" dirty="0" err="1">
                <a:solidFill>
                  <a:schemeClr val="bg1">
                    <a:lumMod val="60000"/>
                    <a:lumOff val="40000"/>
                  </a:schemeClr>
                </a:solidFill>
              </a:rPr>
              <a:t>tay</a:t>
            </a:r>
            <a:r>
              <a:rPr lang="en-US" sz="4000" dirty="0">
                <a:solidFill>
                  <a:schemeClr val="bg1">
                    <a:lumMod val="60000"/>
                    <a:lumOff val="40000"/>
                  </a:schemeClr>
                </a:solidFill>
              </a:rPr>
              <a:t> MNIST </a:t>
            </a:r>
            <a:r>
              <a:rPr lang="en-US" sz="4000" dirty="0" err="1">
                <a:solidFill>
                  <a:schemeClr val="bg1">
                    <a:lumMod val="60000"/>
                    <a:lumOff val="40000"/>
                  </a:schemeClr>
                </a:solidFill>
              </a:rPr>
              <a:t>là</a:t>
            </a:r>
            <a:r>
              <a:rPr lang="en-US" sz="4000" dirty="0">
                <a:solidFill>
                  <a:schemeClr val="bg1">
                    <a:lumMod val="60000"/>
                    <a:lumOff val="40000"/>
                  </a:schemeClr>
                </a:solidFill>
              </a:rPr>
              <a:t> </a:t>
            </a:r>
            <a:r>
              <a:rPr lang="en-US" sz="4000" dirty="0" err="1">
                <a:solidFill>
                  <a:schemeClr val="bg1">
                    <a:lumMod val="60000"/>
                    <a:lumOff val="40000"/>
                  </a:schemeClr>
                </a:solidFill>
              </a:rPr>
              <a:t>một</a:t>
            </a:r>
            <a:r>
              <a:rPr lang="en-US" sz="4000" dirty="0">
                <a:solidFill>
                  <a:schemeClr val="bg1">
                    <a:lumMod val="60000"/>
                    <a:lumOff val="40000"/>
                  </a:schemeClr>
                </a:solidFill>
              </a:rPr>
              <a:t> </a:t>
            </a:r>
            <a:r>
              <a:rPr lang="en-US" sz="4000" dirty="0" err="1">
                <a:solidFill>
                  <a:schemeClr val="bg1">
                    <a:lumMod val="60000"/>
                    <a:lumOff val="40000"/>
                  </a:schemeClr>
                </a:solidFill>
              </a:rPr>
              <a:t>tập</a:t>
            </a:r>
            <a:r>
              <a:rPr lang="en-US" sz="4000" dirty="0">
                <a:solidFill>
                  <a:schemeClr val="bg1">
                    <a:lumMod val="60000"/>
                    <a:lumOff val="40000"/>
                  </a:schemeClr>
                </a:solidFill>
              </a:rPr>
              <a:t> </a:t>
            </a:r>
            <a:r>
              <a:rPr lang="en-US" sz="4000" dirty="0" err="1">
                <a:solidFill>
                  <a:schemeClr val="bg1">
                    <a:lumMod val="60000"/>
                    <a:lumOff val="40000"/>
                  </a:schemeClr>
                </a:solidFill>
              </a:rPr>
              <a:t>dữ</a:t>
            </a:r>
            <a:r>
              <a:rPr lang="en-US" sz="4000" dirty="0">
                <a:solidFill>
                  <a:schemeClr val="bg1">
                    <a:lumMod val="60000"/>
                    <a:lumOff val="40000"/>
                  </a:schemeClr>
                </a:solidFill>
              </a:rPr>
              <a:t> </a:t>
            </a:r>
            <a:r>
              <a:rPr lang="en-US" sz="4000" dirty="0" err="1">
                <a:solidFill>
                  <a:schemeClr val="bg1">
                    <a:lumMod val="60000"/>
                    <a:lumOff val="40000"/>
                  </a:schemeClr>
                </a:solidFill>
              </a:rPr>
              <a:t>liệu</a:t>
            </a:r>
            <a:r>
              <a:rPr lang="en-US" sz="4000" dirty="0">
                <a:solidFill>
                  <a:schemeClr val="bg1">
                    <a:lumMod val="60000"/>
                    <a:lumOff val="40000"/>
                  </a:schemeClr>
                </a:solidFill>
              </a:rPr>
              <a:t> </a:t>
            </a:r>
            <a:r>
              <a:rPr lang="en-US" sz="4000" dirty="0" err="1">
                <a:solidFill>
                  <a:schemeClr val="bg1">
                    <a:lumMod val="60000"/>
                    <a:lumOff val="40000"/>
                  </a:schemeClr>
                </a:solidFill>
              </a:rPr>
              <a:t>có</a:t>
            </a:r>
            <a:r>
              <a:rPr lang="en-US" sz="4000" dirty="0">
                <a:solidFill>
                  <a:schemeClr val="bg1">
                    <a:lumMod val="60000"/>
                    <a:lumOff val="40000"/>
                  </a:schemeClr>
                </a:solidFill>
              </a:rPr>
              <a:t> </a:t>
            </a:r>
            <a:r>
              <a:rPr lang="en-US" sz="4000" dirty="0" err="1">
                <a:solidFill>
                  <a:schemeClr val="bg1">
                    <a:lumMod val="60000"/>
                    <a:lumOff val="40000"/>
                  </a:schemeClr>
                </a:solidFill>
              </a:rPr>
              <a:t>những</a:t>
            </a:r>
            <a:r>
              <a:rPr lang="en-US" sz="4000" dirty="0">
                <a:solidFill>
                  <a:schemeClr val="bg1">
                    <a:lumMod val="60000"/>
                    <a:lumOff val="40000"/>
                  </a:schemeClr>
                </a:solidFill>
              </a:rPr>
              <a:t> </a:t>
            </a:r>
            <a:r>
              <a:rPr lang="en-US" sz="4000" dirty="0" err="1">
                <a:solidFill>
                  <a:schemeClr val="bg1">
                    <a:lumMod val="60000"/>
                    <a:lumOff val="40000"/>
                  </a:schemeClr>
                </a:solidFill>
              </a:rPr>
              <a:t>bức</a:t>
            </a:r>
            <a:r>
              <a:rPr lang="en-US" sz="4000" dirty="0">
                <a:solidFill>
                  <a:schemeClr val="bg1">
                    <a:lumMod val="60000"/>
                    <a:lumOff val="40000"/>
                  </a:schemeClr>
                </a:solidFill>
              </a:rPr>
              <a:t> </a:t>
            </a:r>
            <a:r>
              <a:rPr lang="en-US" sz="4000" dirty="0" err="1">
                <a:solidFill>
                  <a:schemeClr val="bg1">
                    <a:lumMod val="60000"/>
                    <a:lumOff val="40000"/>
                  </a:schemeClr>
                </a:solidFill>
              </a:rPr>
              <a:t>ảnh</a:t>
            </a:r>
            <a:r>
              <a:rPr lang="en-US" sz="4000" dirty="0">
                <a:solidFill>
                  <a:schemeClr val="bg1">
                    <a:lumMod val="60000"/>
                    <a:lumOff val="40000"/>
                  </a:schemeClr>
                </a:solidFill>
              </a:rPr>
              <a:t> </a:t>
            </a:r>
            <a:r>
              <a:rPr lang="en-US" sz="4000" dirty="0" err="1">
                <a:solidFill>
                  <a:schemeClr val="bg1">
                    <a:lumMod val="60000"/>
                    <a:lumOff val="40000"/>
                  </a:schemeClr>
                </a:solidFill>
              </a:rPr>
              <a:t>trắng</a:t>
            </a:r>
            <a:r>
              <a:rPr lang="en-US" sz="4000" dirty="0">
                <a:solidFill>
                  <a:schemeClr val="bg1">
                    <a:lumMod val="60000"/>
                    <a:lumOff val="40000"/>
                  </a:schemeClr>
                </a:solidFill>
              </a:rPr>
              <a:t> </a:t>
            </a:r>
            <a:r>
              <a:rPr lang="en-US" sz="4000" dirty="0" err="1">
                <a:solidFill>
                  <a:schemeClr val="bg1">
                    <a:lumMod val="60000"/>
                    <a:lumOff val="40000"/>
                  </a:schemeClr>
                </a:solidFill>
              </a:rPr>
              <a:t>đen</a:t>
            </a:r>
            <a:r>
              <a:rPr lang="en-US" sz="4000" dirty="0">
                <a:solidFill>
                  <a:schemeClr val="bg1">
                    <a:lumMod val="60000"/>
                    <a:lumOff val="40000"/>
                  </a:schemeClr>
                </a:solidFill>
              </a:rPr>
              <a:t> </a:t>
            </a:r>
            <a:r>
              <a:rPr lang="en-US" sz="4000" dirty="0" err="1">
                <a:solidFill>
                  <a:schemeClr val="bg1">
                    <a:lumMod val="60000"/>
                    <a:lumOff val="40000"/>
                  </a:schemeClr>
                </a:solidFill>
              </a:rPr>
              <a:t>có</a:t>
            </a:r>
            <a:r>
              <a:rPr lang="en-US" sz="4000" dirty="0">
                <a:solidFill>
                  <a:schemeClr val="bg1">
                    <a:lumMod val="60000"/>
                    <a:lumOff val="40000"/>
                  </a:schemeClr>
                </a:solidFill>
              </a:rPr>
              <a:t> </a:t>
            </a:r>
            <a:r>
              <a:rPr lang="en-US" sz="4000" dirty="0" err="1">
                <a:solidFill>
                  <a:schemeClr val="bg1">
                    <a:lumMod val="60000"/>
                    <a:lumOff val="40000"/>
                  </a:schemeClr>
                </a:solidFill>
              </a:rPr>
              <a:t>kích</a:t>
            </a:r>
            <a:r>
              <a:rPr lang="en-US" sz="4000" dirty="0">
                <a:solidFill>
                  <a:schemeClr val="bg1">
                    <a:lumMod val="60000"/>
                    <a:lumOff val="40000"/>
                  </a:schemeClr>
                </a:solidFill>
              </a:rPr>
              <a:t> </a:t>
            </a:r>
            <a:r>
              <a:rPr lang="en-US" sz="4000" dirty="0" err="1">
                <a:solidFill>
                  <a:schemeClr val="bg1">
                    <a:lumMod val="60000"/>
                    <a:lumOff val="40000"/>
                  </a:schemeClr>
                </a:solidFill>
              </a:rPr>
              <a:t>cỡ</a:t>
            </a:r>
            <a:r>
              <a:rPr lang="en-US" sz="4000" dirty="0">
                <a:solidFill>
                  <a:schemeClr val="bg1">
                    <a:lumMod val="60000"/>
                    <a:lumOff val="40000"/>
                  </a:schemeClr>
                </a:solidFill>
              </a:rPr>
              <a:t> 28x28 pixels. </a:t>
            </a:r>
            <a:r>
              <a:rPr lang="en-US" sz="4000" dirty="0" err="1">
                <a:solidFill>
                  <a:schemeClr val="bg1">
                    <a:lumMod val="60000"/>
                    <a:lumOff val="40000"/>
                  </a:schemeClr>
                </a:solidFill>
              </a:rPr>
              <a:t>Giải</a:t>
            </a:r>
            <a:r>
              <a:rPr lang="en-US" sz="4000" dirty="0">
                <a:solidFill>
                  <a:schemeClr val="bg1">
                    <a:lumMod val="60000"/>
                    <a:lumOff val="40000"/>
                  </a:schemeClr>
                </a:solidFill>
              </a:rPr>
              <a:t> </a:t>
            </a:r>
            <a:r>
              <a:rPr lang="en-US" sz="4000" dirty="0" err="1">
                <a:solidFill>
                  <a:schemeClr val="bg1">
                    <a:lumMod val="60000"/>
                    <a:lumOff val="40000"/>
                  </a:schemeClr>
                </a:solidFill>
              </a:rPr>
              <a:t>pháp</a:t>
            </a:r>
            <a:r>
              <a:rPr lang="en-US" sz="4000" dirty="0">
                <a:solidFill>
                  <a:schemeClr val="bg1">
                    <a:lumMod val="60000"/>
                    <a:lumOff val="40000"/>
                  </a:schemeClr>
                </a:solidFill>
              </a:rPr>
              <a:t> </a:t>
            </a:r>
            <a:r>
              <a:rPr lang="en-US" sz="4000" dirty="0" err="1">
                <a:solidFill>
                  <a:schemeClr val="bg1">
                    <a:lumMod val="60000"/>
                    <a:lumOff val="40000"/>
                  </a:schemeClr>
                </a:solidFill>
              </a:rPr>
              <a:t>đơn</a:t>
            </a:r>
            <a:r>
              <a:rPr lang="en-US" sz="4000" dirty="0">
                <a:solidFill>
                  <a:schemeClr val="bg1">
                    <a:lumMod val="60000"/>
                    <a:lumOff val="40000"/>
                  </a:schemeClr>
                </a:solidFill>
              </a:rPr>
              <a:t> </a:t>
            </a:r>
            <a:r>
              <a:rPr lang="en-US" sz="4000" dirty="0" err="1">
                <a:solidFill>
                  <a:schemeClr val="bg1">
                    <a:lumMod val="60000"/>
                    <a:lumOff val="40000"/>
                  </a:schemeClr>
                </a:solidFill>
              </a:rPr>
              <a:t>giản</a:t>
            </a:r>
            <a:r>
              <a:rPr lang="en-US" sz="4000" dirty="0">
                <a:solidFill>
                  <a:schemeClr val="bg1">
                    <a:lumMod val="60000"/>
                    <a:lumOff val="40000"/>
                  </a:schemeClr>
                </a:solidFill>
              </a:rPr>
              <a:t> </a:t>
            </a:r>
            <a:r>
              <a:rPr lang="en-US" sz="4000" dirty="0" err="1">
                <a:solidFill>
                  <a:schemeClr val="bg1">
                    <a:lumMod val="60000"/>
                    <a:lumOff val="40000"/>
                  </a:schemeClr>
                </a:solidFill>
              </a:rPr>
              <a:t>nhất</a:t>
            </a:r>
            <a:r>
              <a:rPr lang="en-US" sz="4000" dirty="0">
                <a:solidFill>
                  <a:schemeClr val="bg1">
                    <a:lumMod val="60000"/>
                    <a:lumOff val="40000"/>
                  </a:schemeClr>
                </a:solidFill>
              </a:rPr>
              <a:t> </a:t>
            </a:r>
            <a:r>
              <a:rPr lang="en-US" sz="4000" dirty="0" err="1">
                <a:solidFill>
                  <a:schemeClr val="bg1">
                    <a:lumMod val="60000"/>
                    <a:lumOff val="40000"/>
                  </a:schemeClr>
                </a:solidFill>
              </a:rPr>
              <a:t>để</a:t>
            </a:r>
            <a:r>
              <a:rPr lang="en-US" sz="4000" dirty="0">
                <a:solidFill>
                  <a:schemeClr val="bg1">
                    <a:lumMod val="60000"/>
                    <a:lumOff val="40000"/>
                  </a:schemeClr>
                </a:solidFill>
              </a:rPr>
              <a:t> </a:t>
            </a:r>
            <a:r>
              <a:rPr lang="en-US" sz="4000" dirty="0" err="1">
                <a:solidFill>
                  <a:schemeClr val="bg1">
                    <a:lumMod val="60000"/>
                    <a:lumOff val="40000"/>
                  </a:schemeClr>
                </a:solidFill>
              </a:rPr>
              <a:t>phân</a:t>
            </a:r>
            <a:r>
              <a:rPr lang="en-US" sz="4000" dirty="0">
                <a:solidFill>
                  <a:schemeClr val="bg1">
                    <a:lumMod val="60000"/>
                    <a:lumOff val="40000"/>
                  </a:schemeClr>
                </a:solidFill>
              </a:rPr>
              <a:t> </a:t>
            </a:r>
            <a:r>
              <a:rPr lang="en-US" sz="4000" dirty="0" err="1">
                <a:solidFill>
                  <a:schemeClr val="bg1">
                    <a:lumMod val="60000"/>
                    <a:lumOff val="40000"/>
                  </a:schemeClr>
                </a:solidFill>
              </a:rPr>
              <a:t>loại</a:t>
            </a:r>
            <a:r>
              <a:rPr lang="en-US" sz="4000" dirty="0">
                <a:solidFill>
                  <a:schemeClr val="bg1">
                    <a:lumMod val="60000"/>
                    <a:lumOff val="40000"/>
                  </a:schemeClr>
                </a:solidFill>
              </a:rPr>
              <a:t> </a:t>
            </a:r>
            <a:r>
              <a:rPr lang="en-US" sz="4000" dirty="0" err="1">
                <a:solidFill>
                  <a:schemeClr val="bg1">
                    <a:lumMod val="60000"/>
                    <a:lumOff val="40000"/>
                  </a:schemeClr>
                </a:solidFill>
              </a:rPr>
              <a:t>chúng</a:t>
            </a:r>
            <a:r>
              <a:rPr lang="en-US" sz="4000" dirty="0">
                <a:solidFill>
                  <a:schemeClr val="bg1">
                    <a:lumMod val="60000"/>
                    <a:lumOff val="40000"/>
                  </a:schemeClr>
                </a:solidFill>
              </a:rPr>
              <a:t> </a:t>
            </a:r>
            <a:r>
              <a:rPr lang="en-US" sz="4000" dirty="0" err="1">
                <a:solidFill>
                  <a:schemeClr val="bg1">
                    <a:lumMod val="60000"/>
                    <a:lumOff val="40000"/>
                  </a:schemeClr>
                </a:solidFill>
              </a:rPr>
              <a:t>là</a:t>
            </a:r>
            <a:r>
              <a:rPr lang="en-US" sz="4000" dirty="0">
                <a:solidFill>
                  <a:schemeClr val="bg1">
                    <a:lumMod val="60000"/>
                    <a:lumOff val="40000"/>
                  </a:schemeClr>
                </a:solidFill>
              </a:rPr>
              <a:t> </a:t>
            </a:r>
            <a:r>
              <a:rPr lang="en-US" sz="4000" dirty="0" err="1">
                <a:solidFill>
                  <a:schemeClr val="bg1">
                    <a:lumMod val="60000"/>
                    <a:lumOff val="40000"/>
                  </a:schemeClr>
                </a:solidFill>
              </a:rPr>
              <a:t>dùng</a:t>
            </a:r>
            <a:r>
              <a:rPr lang="en-US" sz="4000" dirty="0">
                <a:solidFill>
                  <a:schemeClr val="bg1">
                    <a:lumMod val="60000"/>
                    <a:lumOff val="40000"/>
                  </a:schemeClr>
                </a:solidFill>
              </a:rPr>
              <a:t> </a:t>
            </a:r>
            <a:r>
              <a:rPr lang="en-US" sz="4000" dirty="0" err="1">
                <a:solidFill>
                  <a:schemeClr val="bg1">
                    <a:lumMod val="60000"/>
                    <a:lumOff val="40000"/>
                  </a:schemeClr>
                </a:solidFill>
              </a:rPr>
              <a:t>tất</a:t>
            </a:r>
            <a:r>
              <a:rPr lang="en-US" sz="4000" dirty="0">
                <a:solidFill>
                  <a:schemeClr val="bg1">
                    <a:lumMod val="60000"/>
                    <a:lumOff val="40000"/>
                  </a:schemeClr>
                </a:solidFill>
              </a:rPr>
              <a:t> </a:t>
            </a:r>
            <a:r>
              <a:rPr lang="en-US" sz="4000" dirty="0" err="1">
                <a:solidFill>
                  <a:schemeClr val="bg1">
                    <a:lumMod val="60000"/>
                    <a:lumOff val="40000"/>
                  </a:schemeClr>
                </a:solidFill>
              </a:rPr>
              <a:t>cả</a:t>
            </a:r>
            <a:r>
              <a:rPr lang="en-US" sz="4000" dirty="0">
                <a:solidFill>
                  <a:schemeClr val="bg1">
                    <a:lumMod val="60000"/>
                    <a:lumOff val="40000"/>
                  </a:schemeClr>
                </a:solidFill>
              </a:rPr>
              <a:t> 28x28 = 784 pixels </a:t>
            </a:r>
            <a:r>
              <a:rPr lang="en-US" sz="4000" dirty="0" err="1">
                <a:solidFill>
                  <a:schemeClr val="bg1">
                    <a:lumMod val="60000"/>
                    <a:lumOff val="40000"/>
                  </a:schemeClr>
                </a:solidFill>
              </a:rPr>
              <a:t>làm</a:t>
            </a:r>
            <a:r>
              <a:rPr lang="en-US" sz="4000" dirty="0">
                <a:solidFill>
                  <a:schemeClr val="bg1">
                    <a:lumMod val="60000"/>
                    <a:lumOff val="40000"/>
                  </a:schemeClr>
                </a:solidFill>
              </a:rPr>
              <a:t> </a:t>
            </a:r>
            <a:r>
              <a:rPr lang="en-US" sz="4000" dirty="0" err="1">
                <a:solidFill>
                  <a:schemeClr val="bg1">
                    <a:lumMod val="60000"/>
                    <a:lumOff val="40000"/>
                  </a:schemeClr>
                </a:solidFill>
              </a:rPr>
              <a:t>tập</a:t>
            </a:r>
            <a:r>
              <a:rPr lang="en-US" sz="4000" dirty="0">
                <a:solidFill>
                  <a:schemeClr val="bg1">
                    <a:lumMod val="60000"/>
                    <a:lumOff val="40000"/>
                  </a:schemeClr>
                </a:solidFill>
              </a:rPr>
              <a:t> input </a:t>
            </a:r>
            <a:r>
              <a:rPr lang="en-US" sz="4000" dirty="0" err="1">
                <a:solidFill>
                  <a:schemeClr val="bg1">
                    <a:lumMod val="60000"/>
                    <a:lumOff val="40000"/>
                  </a:schemeClr>
                </a:solidFill>
              </a:rPr>
              <a:t>cho</a:t>
            </a:r>
            <a:r>
              <a:rPr lang="en-US" sz="4000" dirty="0">
                <a:solidFill>
                  <a:schemeClr val="bg1">
                    <a:lumMod val="60000"/>
                    <a:lumOff val="40000"/>
                  </a:schemeClr>
                </a:solidFill>
              </a:rPr>
              <a:t> </a:t>
            </a:r>
            <a:r>
              <a:rPr lang="en-US" sz="4000" dirty="0" err="1">
                <a:solidFill>
                  <a:schemeClr val="bg1">
                    <a:lumMod val="60000"/>
                    <a:lumOff val="40000"/>
                  </a:schemeClr>
                </a:solidFill>
              </a:rPr>
              <a:t>mô</a:t>
            </a:r>
            <a:r>
              <a:rPr lang="en-US" sz="4000" dirty="0">
                <a:solidFill>
                  <a:schemeClr val="bg1">
                    <a:lumMod val="60000"/>
                    <a:lumOff val="40000"/>
                  </a:schemeClr>
                </a:solidFill>
              </a:rPr>
              <a:t> </a:t>
            </a:r>
            <a:r>
              <a:rPr lang="en-US" sz="4000" dirty="0" err="1">
                <a:solidFill>
                  <a:schemeClr val="bg1">
                    <a:lumMod val="60000"/>
                    <a:lumOff val="40000"/>
                  </a:schemeClr>
                </a:solidFill>
              </a:rPr>
              <a:t>hình</a:t>
            </a:r>
            <a:r>
              <a:rPr lang="en-US" sz="4000" dirty="0">
                <a:solidFill>
                  <a:schemeClr val="bg1">
                    <a:lumMod val="60000"/>
                    <a:lumOff val="40000"/>
                  </a:schemeClr>
                </a:solidFill>
              </a:rPr>
              <a:t> 1-Layer neural network.</a:t>
            </a:r>
            <a:endParaRPr sz="4000" dirty="0">
              <a:solidFill>
                <a:schemeClr val="bg1">
                  <a:lumMod val="60000"/>
                  <a:lumOff val="40000"/>
                </a:schemeClr>
              </a:solidFill>
            </a:endParaRPr>
          </a:p>
        </p:txBody>
      </p:sp>
      <p:sp>
        <p:nvSpPr>
          <p:cNvPr id="132" name="Shape 132"/>
          <p:cNvSpPr/>
          <p:nvPr/>
        </p:nvSpPr>
        <p:spPr>
          <a:xfrm>
            <a:off x="9570742" y="4747955"/>
            <a:ext cx="6790494" cy="1"/>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sp>
        <p:nvSpPr>
          <p:cNvPr id="128" name="Shape 128"/>
          <p:cNvSpPr/>
          <p:nvPr/>
        </p:nvSpPr>
        <p:spPr>
          <a:xfrm>
            <a:off x="3388" y="1708024"/>
            <a:ext cx="7467676" cy="102999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998" y="0"/>
                </a:lnTo>
                <a:lnTo>
                  <a:pt x="21600" y="21600"/>
                </a:lnTo>
                <a:lnTo>
                  <a:pt x="0" y="21600"/>
                </a:lnTo>
                <a:lnTo>
                  <a:pt x="0" y="0"/>
                </a:lnTo>
                <a:close/>
              </a:path>
            </a:pathLst>
          </a:custGeom>
          <a:solidFill>
            <a:srgbClr val="F56C2E">
              <a:alpha val="70000"/>
            </a:srgbClr>
          </a:solidFill>
          <a:ln w="3175">
            <a:miter lim="400000"/>
          </a:ln>
        </p:spPr>
        <p:txBody>
          <a:bodyPr lIns="28575" tIns="28575" rIns="28575" bIns="28575" anchor="ctr"/>
          <a:lstStyle/>
          <a:p>
            <a:pPr algn="ctr">
              <a:defRPr sz="3000">
                <a:solidFill>
                  <a:srgbClr val="FFFFFF"/>
                </a:solidFill>
                <a:latin typeface="Helvetica Light"/>
                <a:ea typeface="Helvetica Light"/>
                <a:cs typeface="Helvetica Light"/>
                <a:sym typeface="Helvetica Light"/>
              </a:defRPr>
            </a:pPr>
            <a:endParaRPr sz="2250"/>
          </a:p>
        </p:txBody>
      </p:sp>
      <p:pic>
        <p:nvPicPr>
          <p:cNvPr id="12" name="Picture 11" descr="https://codelabs.developers.google.com/codelabs/cloud-tensorflow-mnist/img/d5222c6e3d15770a.png"/>
          <p:cNvPicPr/>
          <p:nvPr/>
        </p:nvPicPr>
        <p:blipFill>
          <a:blip r:embed="rId3">
            <a:extLst>
              <a:ext uri="{28A0092B-C50C-407E-A947-70E740481C1C}">
                <a14:useLocalDpi xmlns:a14="http://schemas.microsoft.com/office/drawing/2010/main" val="0"/>
              </a:ext>
            </a:extLst>
          </a:blip>
          <a:srcRect/>
          <a:stretch>
            <a:fillRect/>
          </a:stretch>
        </p:blipFill>
        <p:spPr bwMode="auto">
          <a:xfrm>
            <a:off x="1045182" y="2782544"/>
            <a:ext cx="8043400" cy="7230820"/>
          </a:xfrm>
          <a:prstGeom prst="rect">
            <a:avLst/>
          </a:prstGeom>
          <a:noFill/>
          <a:ln>
            <a:noFill/>
          </a:ln>
        </p:spPr>
      </p:pic>
      <p:sp>
        <p:nvSpPr>
          <p:cNvPr id="3" name="Rectangle 2"/>
          <p:cNvSpPr/>
          <p:nvPr/>
        </p:nvSpPr>
        <p:spPr>
          <a:xfrm>
            <a:off x="17373600" y="860699"/>
            <a:ext cx="914400" cy="538609"/>
          </a:xfrm>
          <a:prstGeom prst="rect">
            <a:avLst/>
          </a:prstGeom>
          <a:no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000" dirty="0">
                <a:solidFill>
                  <a:srgbClr val="FFFFFF"/>
                </a:solidFill>
                <a:latin typeface="Helvetica Light"/>
                <a:ea typeface="Helvetica Light"/>
                <a:cs typeface="Helvetica Light"/>
                <a:sym typeface="Helvetica Light"/>
              </a:rPr>
              <a:t>9</a:t>
            </a:r>
            <a:endParaRPr kumimoji="0" lang="vi-VN" sz="30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31"/>
                                        </p:tgtEl>
                                        <p:attrNameLst>
                                          <p:attrName>style.visibility</p:attrName>
                                        </p:attrNameLst>
                                      </p:cBhvr>
                                      <p:to>
                                        <p:strVal val="visible"/>
                                      </p:to>
                                    </p:set>
                                    <p:animEffect transition="in" filter="circle(in)">
                                      <p:cBhvr>
                                        <p:cTn id="12" dur="20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103" name="Shape 103"/>
          <p:cNvSpPr/>
          <p:nvPr/>
        </p:nvSpPr>
        <p:spPr>
          <a:xfrm>
            <a:off x="1359433" y="657260"/>
            <a:ext cx="3702307" cy="265457"/>
          </a:xfrm>
          <a:prstGeom prst="rect">
            <a:avLst/>
          </a:prstGeom>
          <a:noFill/>
          <a:ln w="3175">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lvl1pPr algn="l">
              <a:defRPr sz="1800" cap="all" spc="360">
                <a:latin typeface="+mn-lt"/>
                <a:ea typeface="+mn-ea"/>
                <a:cs typeface="+mn-cs"/>
                <a:sym typeface="Montserrat-Regular"/>
              </a:defRPr>
            </a:lvl1pPr>
          </a:lstStyle>
          <a:p>
            <a:r>
              <a:rPr lang="vi-VN" sz="1350"/>
              <a:t>DIGIT RECORNIGTION</a:t>
            </a:r>
            <a:endParaRPr sz="1350"/>
          </a:p>
        </p:txBody>
      </p:sp>
      <p:sp>
        <p:nvSpPr>
          <p:cNvPr id="104" name="Shape 104"/>
          <p:cNvSpPr/>
          <p:nvPr/>
        </p:nvSpPr>
        <p:spPr>
          <a:xfrm>
            <a:off x="1359433" y="1004356"/>
            <a:ext cx="12924978" cy="1707605"/>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en-US" sz="7500" dirty="0">
                <a:solidFill>
                  <a:srgbClr val="FFC000"/>
                </a:solidFill>
              </a:rPr>
              <a:t>1-LAYER NEURAL NETWORK</a:t>
            </a:r>
          </a:p>
        </p:txBody>
      </p:sp>
      <p:sp>
        <p:nvSpPr>
          <p:cNvPr id="106" name="Shape 106"/>
          <p:cNvSpPr/>
          <p:nvPr/>
        </p:nvSpPr>
        <p:spPr>
          <a:xfrm>
            <a:off x="1385419" y="2283225"/>
            <a:ext cx="15488667" cy="0"/>
          </a:xfrm>
          <a:prstGeom prst="line">
            <a:avLst/>
          </a:prstGeom>
          <a:ln w="50800">
            <a:solidFill>
              <a:srgbClr val="F56C2E"/>
            </a:solidFill>
            <a:miter lim="400000"/>
          </a:ln>
        </p:spPr>
        <p:txBody>
          <a:bodyPr lIns="28575" tIns="28575" rIns="28575" bIns="28575" anchor="ctr"/>
          <a:lstStyle/>
          <a:p>
            <a:pPr algn="ctr">
              <a:defRPr sz="3000">
                <a:solidFill>
                  <a:srgbClr val="000000"/>
                </a:solidFill>
                <a:latin typeface="Helvetica Light"/>
                <a:ea typeface="Helvetica Light"/>
                <a:cs typeface="Helvetica Light"/>
                <a:sym typeface="Helvetica Light"/>
              </a:defRPr>
            </a:pPr>
            <a:endParaRPr sz="2250"/>
          </a:p>
        </p:txBody>
      </p:sp>
      <p:sp>
        <p:nvSpPr>
          <p:cNvPr id="3" name="Rectangle 2"/>
          <p:cNvSpPr/>
          <p:nvPr/>
        </p:nvSpPr>
        <p:spPr>
          <a:xfrm>
            <a:off x="17373600" y="694445"/>
            <a:ext cx="914400" cy="538609"/>
          </a:xfrm>
          <a:prstGeom prst="rect">
            <a:avLst/>
          </a:prstGeom>
          <a:no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FFFFFF"/>
                </a:solidFill>
                <a:effectLst/>
                <a:uFillTx/>
                <a:latin typeface="Helvetica Light"/>
                <a:ea typeface="Helvetica Light"/>
                <a:cs typeface="Helvetica Light"/>
                <a:sym typeface="Helvetica Light"/>
              </a:rPr>
              <a:t>10</a:t>
            </a:r>
            <a:endParaRPr kumimoji="0" lang="vi-VN" sz="30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grpSp>
        <p:nvGrpSpPr>
          <p:cNvPr id="4" name="Group 3">
            <a:extLst>
              <a:ext uri="{FF2B5EF4-FFF2-40B4-BE49-F238E27FC236}">
                <a16:creationId xmlns:a16="http://schemas.microsoft.com/office/drawing/2014/main" id="{2A0C0718-1F24-46B4-AAEE-4E0E4E935564}"/>
              </a:ext>
            </a:extLst>
          </p:cNvPr>
          <p:cNvGrpSpPr/>
          <p:nvPr/>
        </p:nvGrpSpPr>
        <p:grpSpPr>
          <a:xfrm>
            <a:off x="3163330" y="3286897"/>
            <a:ext cx="12554465" cy="8145875"/>
            <a:chOff x="3163330" y="3286897"/>
            <a:chExt cx="12554465" cy="8145875"/>
          </a:xfrm>
        </p:grpSpPr>
        <p:sp>
          <p:nvSpPr>
            <p:cNvPr id="2" name="Rectangle 1">
              <a:extLst>
                <a:ext uri="{FF2B5EF4-FFF2-40B4-BE49-F238E27FC236}">
                  <a16:creationId xmlns:a16="http://schemas.microsoft.com/office/drawing/2014/main" id="{4C7FF97B-E08E-467C-94E7-228D2FC69789}"/>
                </a:ext>
              </a:extLst>
            </p:cNvPr>
            <p:cNvSpPr/>
            <p:nvPr/>
          </p:nvSpPr>
          <p:spPr>
            <a:xfrm>
              <a:off x="3163330" y="3286897"/>
              <a:ext cx="12554465" cy="8145875"/>
            </a:xfrm>
            <a:prstGeom prst="rect">
              <a:avLst/>
            </a:prstGeom>
            <a:solidFill>
              <a:srgbClr val="F8F8F8"/>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3000" dirty="0">
                <a:solidFill>
                  <a:srgbClr val="FFFFFF"/>
                </a:solidFill>
                <a:latin typeface="Helvetica Light"/>
                <a:ea typeface="Helvetica Light"/>
                <a:cs typeface="Helvetica Light"/>
                <a:sym typeface="Helvetica Light"/>
              </a:endParaRPr>
            </a:p>
          </p:txBody>
        </p:sp>
        <p:pic>
          <p:nvPicPr>
            <p:cNvPr id="8" name="Picture 7" descr="https://machinelearningcoban.com/assets/13_softmax/onevsrest.png">
              <a:extLst>
                <a:ext uri="{FF2B5EF4-FFF2-40B4-BE49-F238E27FC236}">
                  <a16:creationId xmlns:a16="http://schemas.microsoft.com/office/drawing/2014/main" id="{FFDF8004-42EF-4EA1-AC66-C5F59A29AFF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7600" y="3871478"/>
              <a:ext cx="11467070" cy="6976712"/>
            </a:xfrm>
            <a:prstGeom prst="rect">
              <a:avLst/>
            </a:prstGeom>
            <a:noFill/>
            <a:ln>
              <a:noFill/>
            </a:ln>
          </p:spPr>
        </p:pic>
      </p:grpSp>
    </p:spTree>
    <p:extLst>
      <p:ext uri="{BB962C8B-B14F-4D97-AF65-F5344CB8AC3E}">
        <p14:creationId xmlns:p14="http://schemas.microsoft.com/office/powerpoint/2010/main" val="197891983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AC9006"/>
      </a:dk1>
      <a:lt1>
        <a:srgbClr val="A6A7AC"/>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Montserrat-Regular"/>
        <a:ea typeface="Montserrat-Regular"/>
        <a:cs typeface="Montserrat-Regular"/>
      </a:majorFont>
      <a:minorFont>
        <a:latin typeface="Montserrat-Regular"/>
        <a:ea typeface="Montserrat-Regular"/>
        <a:cs typeface="Montserrat-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lumMod val="25000"/>
          </a:schemeClr>
        </a:solidFill>
        <a:ln w="3175" cap="flat">
          <a:noFill/>
          <a:miter lim="400000"/>
        </a:ln>
        <a:effectLst>
          <a:outerShdw blurRad="12700" dist="12700" dir="5400000" rotWithShape="0">
            <a:srgbClr val="000000">
              <a:alpha val="50000"/>
            </a:srgbClr>
          </a:outerShdw>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sz="3000" dirty="0" smtClean="0">
            <a:solidFill>
              <a:srgbClr val="FFFFFF"/>
            </a:solidFill>
            <a:latin typeface="Helvetica Light"/>
            <a:ea typeface="Helvetica Light"/>
            <a:cs typeface="Helvetica Light"/>
            <a:sym typeface="Helvetica Light"/>
          </a:defRPr>
        </a:def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Montserrat-Regular"/>
        <a:ea typeface="Montserrat-Regular"/>
        <a:cs typeface="Montserrat-Regular"/>
      </a:majorFont>
      <a:minorFont>
        <a:latin typeface="Montserrat-Regular"/>
        <a:ea typeface="Montserrat-Regular"/>
        <a:cs typeface="Montserrat-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12700" dist="12700" dir="5400000" rotWithShape="0">
            <a:srgbClr val="000000">
              <a:alpha val="50000"/>
            </a:srgbClr>
          </a:outerShdw>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1063</TotalTime>
  <Words>1237</Words>
  <Application>Microsoft Office PowerPoint</Application>
  <PresentationFormat>Custom</PresentationFormat>
  <Paragraphs>193</Paragraphs>
  <Slides>38</Slides>
  <Notes>21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38</vt:i4>
      </vt:variant>
    </vt:vector>
  </HeadingPairs>
  <TitlesOfParts>
    <vt:vector size="54" baseType="lpstr">
      <vt:lpstr>Arial</vt:lpstr>
      <vt:lpstr>Calibri</vt:lpstr>
      <vt:lpstr>Cambria Math</vt:lpstr>
      <vt:lpstr>Helvetica</vt:lpstr>
      <vt:lpstr>Helvetica Light</vt:lpstr>
      <vt:lpstr>Helvetica Neue</vt:lpstr>
      <vt:lpstr>Montserrat-Regular</vt:lpstr>
      <vt:lpstr>Montserrat-SemiBold</vt:lpstr>
      <vt:lpstr>PT Sans</vt:lpstr>
      <vt:lpstr>Roboto</vt:lpstr>
      <vt:lpstr>Roboto Regular</vt:lpstr>
      <vt:lpstr>Segoe UI</vt:lpstr>
      <vt:lpstr>Times New Roman</vt:lpstr>
      <vt:lpstr>Wingdings</vt:lpstr>
      <vt:lpstr>Wingdings 3</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LAP10265-local</dc:creator>
  <cp:lastModifiedBy>Võ Anh Tuấn</cp:lastModifiedBy>
  <cp:revision>41</cp:revision>
  <dcterms:modified xsi:type="dcterms:W3CDTF">2018-01-05T20:26:41Z</dcterms:modified>
</cp:coreProperties>
</file>